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301" r:id="rId2"/>
    <p:sldId id="257" r:id="rId3"/>
    <p:sldId id="298" r:id="rId4"/>
    <p:sldId id="294" r:id="rId5"/>
    <p:sldId id="260" r:id="rId6"/>
    <p:sldId id="261" r:id="rId7"/>
    <p:sldId id="263" r:id="rId8"/>
    <p:sldId id="295" r:id="rId9"/>
    <p:sldId id="265" r:id="rId10"/>
    <p:sldId id="267" r:id="rId11"/>
    <p:sldId id="259" r:id="rId12"/>
    <p:sldId id="299" r:id="rId13"/>
    <p:sldId id="266" r:id="rId14"/>
    <p:sldId id="262" r:id="rId15"/>
    <p:sldId id="268" r:id="rId16"/>
    <p:sldId id="269" r:id="rId17"/>
    <p:sldId id="270" r:id="rId18"/>
    <p:sldId id="272" r:id="rId19"/>
    <p:sldId id="273" r:id="rId20"/>
    <p:sldId id="271" r:id="rId21"/>
    <p:sldId id="274" r:id="rId22"/>
    <p:sldId id="275" r:id="rId23"/>
    <p:sldId id="277" r:id="rId24"/>
    <p:sldId id="276" r:id="rId25"/>
    <p:sldId id="278" r:id="rId26"/>
    <p:sldId id="279" r:id="rId27"/>
    <p:sldId id="297" r:id="rId28"/>
    <p:sldId id="282" r:id="rId29"/>
    <p:sldId id="302" r:id="rId30"/>
    <p:sldId id="280" r:id="rId31"/>
    <p:sldId id="300" r:id="rId32"/>
    <p:sldId id="303" r:id="rId33"/>
    <p:sldId id="281" r:id="rId34"/>
    <p:sldId id="283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-LT" initials="A" lastIdx="4" clrIdx="0">
    <p:extLst>
      <p:ext uri="{19B8F6BF-5375-455C-9EA6-DF929625EA0E}">
        <p15:presenceInfo xmlns:p15="http://schemas.microsoft.com/office/powerpoint/2012/main" userId="Ariel-L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1T23:12:04.351" idx="2">
    <p:pos x="10" y="10"/>
    <p:text>change color of squares to match timeline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1T23:30:59.476" idx="4">
    <p:pos x="10" y="10"/>
    <p:text>add from picture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6FBFE-912A-4DF5-AC68-F17E7642663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D1A3-EF6C-49F0-8FB3-003643D5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First: define standard</a:t>
            </a:r>
          </a:p>
          <a:p>
            <a:r>
              <a:rPr lang="en-US" dirty="0" smtClean="0"/>
              <a:t>Second: Accessibility,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2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advantages, separation between different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5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book 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50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second example of dump 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First</a:t>
            </a:r>
            <a:r>
              <a:rPr lang="en-US" baseline="0" dirty="0" smtClean="0"/>
              <a:t> intended for educational reasons for students, same </a:t>
            </a:r>
            <a:r>
              <a:rPr lang="en-US" baseline="0" dirty="0" err="1" smtClean="0"/>
              <a:t>capabitlites</a:t>
            </a:r>
            <a:r>
              <a:rPr lang="en-US" baseline="0" dirty="0" smtClean="0"/>
              <a:t> of the sputnik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Up to 2013 most </a:t>
            </a:r>
            <a:r>
              <a:rPr lang="en-US" baseline="0" dirty="0" err="1" smtClean="0"/>
              <a:t>cubesats</a:t>
            </a:r>
            <a:r>
              <a:rPr lang="en-US" baseline="0" dirty="0" smtClean="0"/>
              <a:t> were used for academic purposes</a:t>
            </a:r>
            <a:br>
              <a:rPr lang="en-US" baseline="0" dirty="0" smtClean="0"/>
            </a:b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6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Nanosatellites – up to 10kg</a:t>
            </a:r>
          </a:p>
          <a:p>
            <a:pPr marL="0" indent="0">
              <a:buNone/>
            </a:pPr>
            <a:r>
              <a:rPr lang="en-US" baseline="0" smtClean="0"/>
              <a:t>2.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0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r>
              <a:rPr lang="en-US" baseline="0" dirty="0" smtClean="0"/>
              <a:t> – first satellites for many countries, mention UNOOSA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Cubesat – multidisciplinary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6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Basically a computer on chip</a:t>
            </a:r>
          </a:p>
          <a:p>
            <a:pPr marL="228600" indent="-228600">
              <a:buAutoNum type="arabicPeriod"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Volatile memory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computer memory that requires an active power connection to function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Statistics:</a:t>
            </a:r>
            <a:r>
              <a:rPr lang="en-US" baseline="0" dirty="0" smtClean="0"/>
              <a:t> Around 60 MCU’s in a regular household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these make it a perfect match</a:t>
            </a:r>
            <a:r>
              <a:rPr lang="en-US" baseline="0" dirty="0" smtClean="0"/>
              <a:t> for nanosatellites!!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8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explain</a:t>
            </a:r>
            <a:r>
              <a:rPr lang="en-US" baseline="0" dirty="0" smtClean="0"/>
              <a:t> what is the idea behind interrupts, why does it </a:t>
            </a:r>
            <a:r>
              <a:rPr lang="en-US" baseline="0" dirty="0" err="1" smtClean="0"/>
              <a:t>adher</a:t>
            </a:r>
            <a:r>
              <a:rPr lang="en-US" baseline="0" dirty="0" smtClean="0"/>
              <a:t> to MCU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D1A3-EF6C-49F0-8FB3-003643D5C4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0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4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5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2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E24662A-2699-4EBC-AF88-0CBD950038F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D65273-689E-489F-B0CE-C942939B7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tes.google.com/a/slu.edu/swartwou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besat.org/resourc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nosats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anosats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sats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464" y="2941619"/>
            <a:ext cx="11795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Introduction to cubesat development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9701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3954" y="5027098"/>
            <a:ext cx="7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://sites.google.com/a/slu.edu/swartwout/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1154" y="220717"/>
            <a:ext cx="6253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cubesat </a:t>
            </a:r>
            <a:r>
              <a:rPr lang="en-US" sz="4000" dirty="0" smtClean="0"/>
              <a:t>failure rate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10" y="1390650"/>
            <a:ext cx="3604260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0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6491" y="192736"/>
            <a:ext cx="9637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cubesat concept – main lessons</a:t>
            </a:r>
            <a:endParaRPr lang="en-US" sz="4000" dirty="0"/>
          </a:p>
        </p:txBody>
      </p:sp>
      <p:pic>
        <p:nvPicPr>
          <p:cNvPr id="5" name="Picture 4" descr="deploy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35" y="4024281"/>
            <a:ext cx="2275242" cy="18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 rot="16200000" flipV="1">
            <a:off x="7665149" y="4280030"/>
            <a:ext cx="1597477" cy="2307732"/>
          </a:xfrm>
          <a:prstGeom prst="wedgeEllipseCallout">
            <a:avLst>
              <a:gd name="adj1" fmla="val -1048"/>
              <a:gd name="adj2" fmla="val 8481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63500" dir="8400000" algn="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8" name="Chord 7"/>
          <p:cNvSpPr/>
          <p:nvPr/>
        </p:nvSpPr>
        <p:spPr>
          <a:xfrm rot="16031008">
            <a:off x="7766960" y="4401111"/>
            <a:ext cx="1436406" cy="2073674"/>
          </a:xfrm>
          <a:prstGeom prst="chord">
            <a:avLst>
              <a:gd name="adj1" fmla="val 16260661"/>
              <a:gd name="adj2" fmla="val 16200000"/>
            </a:avLst>
          </a:prstGeom>
          <a:gradFill>
            <a:gsLst>
              <a:gs pos="83000">
                <a:schemeClr val="bg1">
                  <a:alpha val="52000"/>
                </a:schemeClr>
              </a:gs>
              <a:gs pos="0">
                <a:schemeClr val="bg1"/>
              </a:gs>
              <a:gs pos="100000">
                <a:schemeClr val="bg1">
                  <a:alpha val="31000"/>
                </a:schemeClr>
              </a:gs>
            </a:gsLst>
            <a:lin ang="10800000" scaled="1"/>
          </a:gradFill>
          <a:ln w="19050">
            <a:solidFill>
              <a:schemeClr val="bg1">
                <a:alpha val="49000"/>
              </a:schemeClr>
            </a:solidFill>
          </a:ln>
          <a:effectLst>
            <a:innerShdw blurRad="114300">
              <a:prstClr val="black">
                <a:alpha val="32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191087" y="5056790"/>
            <a:ext cx="2426666" cy="7130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00050" algn="l" rtl="0" fontAlgn="b">
              <a:lnSpc>
                <a:spcPct val="110000"/>
              </a:lnSpc>
              <a:tabLst>
                <a:tab pos="514350" algn="l"/>
              </a:tabLst>
            </a:pPr>
            <a:r>
              <a:rPr lang="en-US" sz="2000" b="1" dirty="0" smtClean="0"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Kozuka Gothic Pro M" pitchFamily="34" charset="-128"/>
                <a:cs typeface="Arial" pitchFamily="34" charset="0"/>
              </a:rPr>
              <a:t>Test and retest.</a:t>
            </a:r>
            <a:endParaRPr lang="en-US" sz="2000" b="1" dirty="0">
              <a:effectLst>
                <a:outerShdw blurRad="762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Kozuka Gothic Pro M" pitchFamily="34" charset="-128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2549" y="2341422"/>
            <a:ext cx="3002310" cy="1877984"/>
            <a:chOff x="548553" y="1066800"/>
            <a:chExt cx="2492351" cy="1968228"/>
          </a:xfrm>
        </p:grpSpPr>
        <p:grpSp>
          <p:nvGrpSpPr>
            <p:cNvPr id="11" name="Group 10"/>
            <p:cNvGrpSpPr/>
            <p:nvPr/>
          </p:nvGrpSpPr>
          <p:grpSpPr>
            <a:xfrm>
              <a:off x="548553" y="1066800"/>
              <a:ext cx="2492351" cy="1968228"/>
              <a:chOff x="548553" y="1066800"/>
              <a:chExt cx="2492351" cy="1968228"/>
            </a:xfrm>
          </p:grpSpPr>
          <p:sp>
            <p:nvSpPr>
              <p:cNvPr id="13" name="Oval Callout 12"/>
              <p:cNvSpPr/>
              <p:nvPr/>
            </p:nvSpPr>
            <p:spPr>
              <a:xfrm rot="5400000" flipH="1" flipV="1">
                <a:off x="926706" y="920830"/>
                <a:ext cx="1968228" cy="2260168"/>
              </a:xfrm>
              <a:prstGeom prst="wedgeEllipseCallout">
                <a:avLst>
                  <a:gd name="adj1" fmla="val -67134"/>
                  <a:gd name="adj2" fmla="val 10050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63500" dir="5400000" algn="t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4" name="Chord 13"/>
              <p:cNvSpPr/>
              <p:nvPr/>
            </p:nvSpPr>
            <p:spPr>
              <a:xfrm rot="16031008">
                <a:off x="1024989" y="1024656"/>
                <a:ext cx="1769776" cy="2047116"/>
              </a:xfrm>
              <a:prstGeom prst="chord">
                <a:avLst>
                  <a:gd name="adj1" fmla="val 16260661"/>
                  <a:gd name="adj2" fmla="val 16200000"/>
                </a:avLst>
              </a:prstGeom>
              <a:gradFill>
                <a:gsLst>
                  <a:gs pos="83000">
                    <a:schemeClr val="bg1">
                      <a:alpha val="52000"/>
                    </a:schemeClr>
                  </a:gs>
                  <a:gs pos="0">
                    <a:schemeClr val="bg1"/>
                  </a:gs>
                  <a:gs pos="100000">
                    <a:schemeClr val="bg1">
                      <a:alpha val="31000"/>
                    </a:schemeClr>
                  </a:gs>
                </a:gsLst>
                <a:lin ang="10800000" scaled="1"/>
              </a:gradFill>
              <a:ln w="19050">
                <a:solidFill>
                  <a:schemeClr val="bg1">
                    <a:alpha val="49000"/>
                  </a:schemeClr>
                </a:solidFill>
              </a:ln>
              <a:effectLst>
                <a:innerShdw blurRad="114300">
                  <a:prstClr val="black">
                    <a:alpha val="32000"/>
                  </a:prstClr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8553" y="1582962"/>
                <a:ext cx="2403756" cy="10015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00050" algn="ctr" rtl="0" fontAlgn="b">
                  <a:lnSpc>
                    <a:spcPct val="110000"/>
                  </a:lnSpc>
                  <a:tabLst>
                    <a:tab pos="514350" algn="l"/>
                  </a:tabLst>
                </a:pPr>
                <a:r>
                  <a:rPr lang="en-US" b="1" dirty="0" smtClean="0">
                    <a:effectLst>
                      <a:outerShdw blurRad="762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ea typeface="Kozuka Gothic Pro M" pitchFamily="34" charset="-128"/>
                    <a:cs typeface="Arial" pitchFamily="34" charset="0"/>
                  </a:rPr>
                  <a:t>Avoid non standard HW as much as possible</a:t>
                </a:r>
                <a:endParaRPr lang="en-US" b="1" dirty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Kozuka Gothic Pro M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18465" y="2083746"/>
              <a:ext cx="2366207" cy="222534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marL="400050" algn="l" rtl="0" fontAlgn="b">
                <a:tabLst>
                  <a:tab pos="514350" algn="l"/>
                </a:tabLst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79400" dist="50800" dir="5400000" sx="97000" sy="97000" algn="t" rotWithShape="0">
                    <a:schemeClr val="bg2">
                      <a:lumMod val="10000"/>
                      <a:alpha val="26000"/>
                    </a:schemeClr>
                  </a:outerShdw>
                </a:effectLst>
                <a:ea typeface="Kozuka Gothic Pro M" pitchFamily="34" charset="-128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88697" y="2342860"/>
            <a:ext cx="3255401" cy="1597477"/>
            <a:chOff x="4999544" y="1990714"/>
            <a:chExt cx="2774673" cy="1968228"/>
          </a:xfrm>
        </p:grpSpPr>
        <p:sp>
          <p:nvSpPr>
            <p:cNvPr id="17" name="Oval Callout 16"/>
            <p:cNvSpPr/>
            <p:nvPr/>
          </p:nvSpPr>
          <p:spPr>
            <a:xfrm rot="16200000" flipV="1">
              <a:off x="5596191" y="1835740"/>
              <a:ext cx="1968228" cy="2278176"/>
            </a:xfrm>
            <a:prstGeom prst="wedgeEllipseCallout">
              <a:avLst>
                <a:gd name="adj1" fmla="val -93224"/>
                <a:gd name="adj2" fmla="val 77723"/>
              </a:avLst>
            </a:pr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63500" dir="6000000" algn="t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Chord 17"/>
            <p:cNvSpPr/>
            <p:nvPr/>
          </p:nvSpPr>
          <p:spPr>
            <a:xfrm rot="16031008">
              <a:off x="5703661" y="1945270"/>
              <a:ext cx="1769775" cy="2047116"/>
            </a:xfrm>
            <a:prstGeom prst="chord">
              <a:avLst>
                <a:gd name="adj1" fmla="val 16260661"/>
                <a:gd name="adj2" fmla="val 16200000"/>
              </a:avLst>
            </a:prstGeom>
            <a:gradFill>
              <a:gsLst>
                <a:gs pos="83000">
                  <a:schemeClr val="bg1">
                    <a:alpha val="52000"/>
                  </a:schemeClr>
                </a:gs>
                <a:gs pos="0">
                  <a:schemeClr val="bg1"/>
                </a:gs>
                <a:gs pos="100000">
                  <a:schemeClr val="bg1">
                    <a:alpha val="31000"/>
                  </a:schemeClr>
                </a:gs>
              </a:gsLst>
              <a:lin ang="10800000" scaled="1"/>
            </a:gradFill>
            <a:ln w="19050">
              <a:solidFill>
                <a:schemeClr val="bg1">
                  <a:alpha val="49000"/>
                </a:schemeClr>
              </a:solidFill>
            </a:ln>
            <a:effectLst>
              <a:innerShdw blurRad="114300">
                <a:prstClr val="black">
                  <a:alpha val="32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99544" y="2536532"/>
              <a:ext cx="2774673" cy="8645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00050" algn="ctr" rtl="0" fontAlgn="b">
                <a:lnSpc>
                  <a:spcPct val="110000"/>
                </a:lnSpc>
                <a:tabLst>
                  <a:tab pos="514350" algn="l"/>
                </a:tabLst>
              </a:pPr>
              <a:r>
                <a:rPr lang="en-US" b="1" dirty="0" smtClean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Kozuka Gothic Pro M" pitchFamily="34" charset="-128"/>
                  <a:cs typeface="Arial" pitchFamily="34" charset="0"/>
                </a:rPr>
                <a:t>Use only parts with flight heritage</a:t>
              </a:r>
              <a:endParaRPr lang="en-US" b="1" dirty="0"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Kozuka Gothic Pro M" pitchFamily="34" charset="-128"/>
                <a:cs typeface="Arial" pitchFamily="34" charset="0"/>
              </a:endParaRPr>
            </a:p>
          </p:txBody>
        </p:sp>
      </p:grpSp>
      <p:sp>
        <p:nvSpPr>
          <p:cNvPr id="21" name="Oval Callout 20"/>
          <p:cNvSpPr/>
          <p:nvPr/>
        </p:nvSpPr>
        <p:spPr>
          <a:xfrm rot="5400000" flipH="1" flipV="1">
            <a:off x="4766370" y="1018455"/>
            <a:ext cx="1597477" cy="2930257"/>
          </a:xfrm>
          <a:prstGeom prst="wedgeEllipseCallout">
            <a:avLst>
              <a:gd name="adj1" fmla="val -123311"/>
              <a:gd name="adj2" fmla="val 9412"/>
            </a:avLst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2" name="Chord 21"/>
          <p:cNvSpPr/>
          <p:nvPr/>
        </p:nvSpPr>
        <p:spPr>
          <a:xfrm rot="16200000">
            <a:off x="4843211" y="1141648"/>
            <a:ext cx="1436406" cy="2633061"/>
          </a:xfrm>
          <a:prstGeom prst="chord">
            <a:avLst>
              <a:gd name="adj1" fmla="val 16260661"/>
              <a:gd name="adj2" fmla="val 16200000"/>
            </a:avLst>
          </a:prstGeom>
          <a:gradFill>
            <a:gsLst>
              <a:gs pos="83000">
                <a:schemeClr val="bg1">
                  <a:alpha val="52000"/>
                </a:schemeClr>
              </a:gs>
              <a:gs pos="0">
                <a:schemeClr val="bg1"/>
              </a:gs>
              <a:gs pos="100000">
                <a:schemeClr val="bg1">
                  <a:alpha val="31000"/>
                </a:schemeClr>
              </a:gs>
            </a:gsLst>
            <a:lin ang="10800000" scaled="1"/>
          </a:gradFill>
          <a:ln w="19050">
            <a:solidFill>
              <a:schemeClr val="bg1">
                <a:alpha val="49000"/>
              </a:schemeClr>
            </a:solidFill>
          </a:ln>
          <a:effectLst>
            <a:innerShdw blurRad="114300">
              <a:prstClr val="black">
                <a:alpha val="32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30332" y="2056642"/>
            <a:ext cx="2853492" cy="955646"/>
            <a:chOff x="1914323" y="1251562"/>
            <a:chExt cx="2739959" cy="1454199"/>
          </a:xfrm>
        </p:grpSpPr>
        <p:sp>
          <p:nvSpPr>
            <p:cNvPr id="24" name="TextBox 23"/>
            <p:cNvSpPr txBox="1"/>
            <p:nvPr/>
          </p:nvSpPr>
          <p:spPr>
            <a:xfrm>
              <a:off x="1914323" y="1251562"/>
              <a:ext cx="2677016" cy="14541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400050" algn="ctr" fontAlgn="b">
                <a:lnSpc>
                  <a:spcPct val="110000"/>
                </a:lnSpc>
                <a:tabLst>
                  <a:tab pos="514350" algn="l"/>
                </a:tabLst>
              </a:pPr>
              <a:r>
                <a:rPr lang="en-US" b="1" dirty="0" smtClean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Kozuka Gothic Pro M" pitchFamily="34" charset="-128"/>
                  <a:cs typeface="Arial" pitchFamily="34" charset="0"/>
                </a:rPr>
                <a:t>Make the design Simple and then simplify</a:t>
              </a:r>
              <a:endParaRPr lang="en-US" b="1" dirty="0"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Kozuka Gothic Pro M" pitchFamily="34" charset="-128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10166" y="1712578"/>
              <a:ext cx="2644116" cy="532169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marL="400050" algn="l" rtl="0" fontAlgn="b">
                <a:tabLst>
                  <a:tab pos="514350" algn="l"/>
                </a:tabLst>
              </a:pPr>
              <a:r>
                <a:rPr 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279400" dist="50800" dir="5400000" sx="97000" sy="97000" algn="t" rotWithShape="0">
                      <a:schemeClr val="bg2">
                        <a:lumMod val="10000"/>
                        <a:alpha val="26000"/>
                      </a:scheme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 </a:t>
              </a: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279400" dist="50800" dir="5400000" sx="97000" sy="97000" algn="t" rotWithShape="0">
                      <a:schemeClr val="bg2">
                        <a:lumMod val="10000"/>
                        <a:alpha val="26000"/>
                      </a:schemeClr>
                    </a:outerShdw>
                  </a:effectLst>
                  <a:ea typeface="Kozuka Gothic Pro M" pitchFamily="34" charset="-128"/>
                  <a:cs typeface="Arial" pitchFamily="34" charset="0"/>
                </a:rPr>
                <a:t/>
              </a:r>
              <a:b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279400" dist="50800" dir="5400000" sx="97000" sy="97000" algn="t" rotWithShape="0">
                      <a:schemeClr val="bg2">
                        <a:lumMod val="10000"/>
                        <a:alpha val="26000"/>
                      </a:schemeClr>
                    </a:outerShdw>
                  </a:effectLst>
                  <a:ea typeface="Kozuka Gothic Pro M" pitchFamily="34" charset="-128"/>
                  <a:cs typeface="Arial" pitchFamily="34" charset="0"/>
                </a:rPr>
              </a:b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79400" dist="50800" dir="5400000" sx="97000" sy="97000" algn="t" rotWithShape="0">
                    <a:schemeClr val="bg2">
                      <a:lumMod val="10000"/>
                      <a:alpha val="26000"/>
                    </a:schemeClr>
                  </a:outerShdw>
                </a:effectLst>
                <a:ea typeface="Kozuka Gothic Pro M" pitchFamily="34" charset="-128"/>
                <a:cs typeface="Arial" pitchFamily="34" charset="0"/>
              </a:endParaRPr>
            </a:p>
          </p:txBody>
        </p:sp>
      </p:grpSp>
      <p:sp>
        <p:nvSpPr>
          <p:cNvPr id="26" name="Oval Callout 25"/>
          <p:cNvSpPr/>
          <p:nvPr/>
        </p:nvSpPr>
        <p:spPr>
          <a:xfrm rot="468730" flipH="1" flipV="1">
            <a:off x="715992" y="4284756"/>
            <a:ext cx="2284278" cy="1783648"/>
          </a:xfrm>
          <a:prstGeom prst="wedgeEllipseCallout">
            <a:avLst>
              <a:gd name="adj1" fmla="val -123311"/>
              <a:gd name="adj2" fmla="val 941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7" name="Chord 26"/>
          <p:cNvSpPr/>
          <p:nvPr/>
        </p:nvSpPr>
        <p:spPr>
          <a:xfrm>
            <a:off x="833743" y="4509184"/>
            <a:ext cx="2060812" cy="1452193"/>
          </a:xfrm>
          <a:prstGeom prst="chord">
            <a:avLst>
              <a:gd name="adj1" fmla="val 16260661"/>
              <a:gd name="adj2" fmla="val 16200000"/>
            </a:avLst>
          </a:prstGeom>
          <a:gradFill>
            <a:gsLst>
              <a:gs pos="83000">
                <a:schemeClr val="bg1">
                  <a:alpha val="52000"/>
                </a:schemeClr>
              </a:gs>
              <a:gs pos="0">
                <a:schemeClr val="bg1"/>
              </a:gs>
              <a:gs pos="100000">
                <a:schemeClr val="bg1">
                  <a:alpha val="31000"/>
                </a:schemeClr>
              </a:gs>
            </a:gsLst>
            <a:lin ang="10800000" scaled="1"/>
          </a:gradFill>
          <a:ln w="19050">
            <a:solidFill>
              <a:schemeClr val="bg1">
                <a:alpha val="49000"/>
              </a:schemeClr>
            </a:solidFill>
          </a:ln>
          <a:effectLst>
            <a:innerShdw blurRad="114300">
              <a:prstClr val="black">
                <a:alpha val="32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Kozuka Gothic Pro M" pitchFamily="34" charset="-128"/>
                <a:cs typeface="Arial" pitchFamily="34" charset="0"/>
              </a:rPr>
              <a:t>Stay focused on mission!</a:t>
            </a:r>
          </a:p>
        </p:txBody>
      </p:sp>
    </p:spTree>
    <p:extLst>
      <p:ext uri="{BB962C8B-B14F-4D97-AF65-F5344CB8AC3E}">
        <p14:creationId xmlns:p14="http://schemas.microsoft.com/office/powerpoint/2010/main" val="51926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190" y="2400301"/>
            <a:ext cx="11060430" cy="1485899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/>
              <a:t>Part 2: the on board computer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907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19" y="1508760"/>
            <a:ext cx="8165717" cy="44998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03069" y="206922"/>
            <a:ext cx="801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Areas of interest – cubesat R&amp;D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190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6030" y="234042"/>
            <a:ext cx="624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OBC software missions</a:t>
            </a:r>
            <a:endParaRPr lang="en-US" sz="4000" dirty="0"/>
          </a:p>
        </p:txBody>
      </p:sp>
      <p:sp>
        <p:nvSpPr>
          <p:cNvPr id="27" name="Oval 26"/>
          <p:cNvSpPr/>
          <p:nvPr/>
        </p:nvSpPr>
        <p:spPr>
          <a:xfrm>
            <a:off x="4756577" y="4567179"/>
            <a:ext cx="1529143" cy="15291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OBC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: Shape 33"/>
          <p:cNvSpPr/>
          <p:nvPr/>
        </p:nvSpPr>
        <p:spPr>
          <a:xfrm>
            <a:off x="6570390" y="3241870"/>
            <a:ext cx="1048775" cy="1046794"/>
          </a:xfrm>
          <a:custGeom>
            <a:avLst/>
            <a:gdLst>
              <a:gd name="connsiteX0" fmla="*/ 706980 w 1398367"/>
              <a:gd name="connsiteY0" fmla="*/ 0 h 1395725"/>
              <a:gd name="connsiteX1" fmla="*/ 1398367 w 1398367"/>
              <a:gd name="connsiteY1" fmla="*/ 691387 h 1395725"/>
              <a:gd name="connsiteX2" fmla="*/ 706980 w 1398367"/>
              <a:gd name="connsiteY2" fmla="*/ 1382774 h 1395725"/>
              <a:gd name="connsiteX3" fmla="*/ 437861 w 1398367"/>
              <a:gd name="connsiteY3" fmla="*/ 1328441 h 1395725"/>
              <a:gd name="connsiteX4" fmla="*/ 377128 w 1398367"/>
              <a:gd name="connsiteY4" fmla="*/ 1295476 h 1395725"/>
              <a:gd name="connsiteX5" fmla="*/ 0 w 1398367"/>
              <a:gd name="connsiteY5" fmla="*/ 1395725 h 1395725"/>
              <a:gd name="connsiteX6" fmla="*/ 100647 w 1398367"/>
              <a:gd name="connsiteY6" fmla="*/ 1017105 h 1395725"/>
              <a:gd name="connsiteX7" fmla="*/ 69926 w 1398367"/>
              <a:gd name="connsiteY7" fmla="*/ 960506 h 1395725"/>
              <a:gd name="connsiteX8" fmla="*/ 15593 w 1398367"/>
              <a:gd name="connsiteY8" fmla="*/ 691387 h 1395725"/>
              <a:gd name="connsiteX9" fmla="*/ 706980 w 1398367"/>
              <a:gd name="connsiteY9" fmla="*/ 0 h 13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367" h="1395725">
                <a:moveTo>
                  <a:pt x="706980" y="0"/>
                </a:moveTo>
                <a:cubicBezTo>
                  <a:pt x="1088822" y="0"/>
                  <a:pt x="1398367" y="309545"/>
                  <a:pt x="1398367" y="691387"/>
                </a:cubicBezTo>
                <a:cubicBezTo>
                  <a:pt x="1398367" y="1073229"/>
                  <a:pt x="1088822" y="1382774"/>
                  <a:pt x="706980" y="1382774"/>
                </a:cubicBezTo>
                <a:cubicBezTo>
                  <a:pt x="611520" y="1382774"/>
                  <a:pt x="520578" y="1363428"/>
                  <a:pt x="437861" y="1328441"/>
                </a:cubicBezTo>
                <a:lnTo>
                  <a:pt x="377128" y="1295476"/>
                </a:lnTo>
                <a:lnTo>
                  <a:pt x="0" y="1395725"/>
                </a:lnTo>
                <a:lnTo>
                  <a:pt x="100647" y="1017105"/>
                </a:lnTo>
                <a:lnTo>
                  <a:pt x="69926" y="960506"/>
                </a:lnTo>
                <a:cubicBezTo>
                  <a:pt x="34940" y="877790"/>
                  <a:pt x="15593" y="786848"/>
                  <a:pt x="15593" y="691387"/>
                </a:cubicBezTo>
                <a:cubicBezTo>
                  <a:pt x="15593" y="309545"/>
                  <a:pt x="325138" y="0"/>
                  <a:pt x="7069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2" name="Freeform: Shape 35"/>
          <p:cNvSpPr/>
          <p:nvPr/>
        </p:nvSpPr>
        <p:spPr>
          <a:xfrm rot="16200000">
            <a:off x="7455509" y="4354960"/>
            <a:ext cx="1216804" cy="2118136"/>
          </a:xfrm>
          <a:custGeom>
            <a:avLst/>
            <a:gdLst>
              <a:gd name="connsiteX0" fmla="*/ 1382775 w 1382775"/>
              <a:gd name="connsiteY0" fmla="*/ 990221 h 1681608"/>
              <a:gd name="connsiteX1" fmla="*/ 691388 w 1382775"/>
              <a:gd name="connsiteY1" fmla="*/ 1681608 h 1681608"/>
              <a:gd name="connsiteX2" fmla="*/ 0 w 1382775"/>
              <a:gd name="connsiteY2" fmla="*/ 990220 h 1681608"/>
              <a:gd name="connsiteX3" fmla="*/ 422268 w 1382775"/>
              <a:gd name="connsiteY3" fmla="*/ 353166 h 1681608"/>
              <a:gd name="connsiteX4" fmla="*/ 484054 w 1382775"/>
              <a:gd name="connsiteY4" fmla="*/ 333986 h 1681608"/>
              <a:gd name="connsiteX5" fmla="*/ 677767 w 1382775"/>
              <a:gd name="connsiteY5" fmla="*/ 0 h 1681608"/>
              <a:gd name="connsiteX6" fmla="*/ 865498 w 1382775"/>
              <a:gd name="connsiteY6" fmla="*/ 323674 h 1681608"/>
              <a:gd name="connsiteX7" fmla="*/ 960507 w 1382775"/>
              <a:gd name="connsiteY7" fmla="*/ 353167 h 1681608"/>
              <a:gd name="connsiteX8" fmla="*/ 1382775 w 1382775"/>
              <a:gd name="connsiteY8" fmla="*/ 990221 h 168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75" h="1681608">
                <a:moveTo>
                  <a:pt x="1382775" y="990221"/>
                </a:moveTo>
                <a:cubicBezTo>
                  <a:pt x="1382775" y="1372063"/>
                  <a:pt x="1073230" y="1681608"/>
                  <a:pt x="691388" y="1681608"/>
                </a:cubicBezTo>
                <a:cubicBezTo>
                  <a:pt x="309545" y="1681607"/>
                  <a:pt x="0" y="1372062"/>
                  <a:pt x="0" y="990220"/>
                </a:cubicBezTo>
                <a:cubicBezTo>
                  <a:pt x="0" y="703839"/>
                  <a:pt x="174119" y="458124"/>
                  <a:pt x="422268" y="353166"/>
                </a:cubicBezTo>
                <a:lnTo>
                  <a:pt x="484054" y="333986"/>
                </a:lnTo>
                <a:lnTo>
                  <a:pt x="677767" y="0"/>
                </a:lnTo>
                <a:lnTo>
                  <a:pt x="865498" y="323674"/>
                </a:lnTo>
                <a:lnTo>
                  <a:pt x="960507" y="353167"/>
                </a:lnTo>
                <a:cubicBezTo>
                  <a:pt x="1208656" y="458125"/>
                  <a:pt x="1382775" y="703840"/>
                  <a:pt x="1382775" y="9902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4107714" y="5138627"/>
            <a:ext cx="386247" cy="38624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4475121" y="4280224"/>
            <a:ext cx="386247" cy="386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325769" y="3919308"/>
            <a:ext cx="386247" cy="386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6185319" y="4278950"/>
            <a:ext cx="386247" cy="386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7" name="Oval 36"/>
          <p:cNvSpPr/>
          <p:nvPr/>
        </p:nvSpPr>
        <p:spPr>
          <a:xfrm>
            <a:off x="6552489" y="5138626"/>
            <a:ext cx="386247" cy="3862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581100" y="2316685"/>
            <a:ext cx="1653735" cy="1471811"/>
            <a:chOff x="4775280" y="2583406"/>
            <a:chExt cx="1264456" cy="1264558"/>
          </a:xfrm>
        </p:grpSpPr>
        <p:sp>
          <p:nvSpPr>
            <p:cNvPr id="30" name="Freeform: Shape 30"/>
            <p:cNvSpPr/>
            <p:nvPr/>
          </p:nvSpPr>
          <p:spPr>
            <a:xfrm>
              <a:off x="4775280" y="2583406"/>
              <a:ext cx="1264456" cy="1264558"/>
            </a:xfrm>
            <a:custGeom>
              <a:avLst/>
              <a:gdLst>
                <a:gd name="connsiteX0" fmla="*/ 691387 w 1382774"/>
                <a:gd name="connsiteY0" fmla="*/ 0 h 1686077"/>
                <a:gd name="connsiteX1" fmla="*/ 1382774 w 1382774"/>
                <a:gd name="connsiteY1" fmla="*/ 691387 h 1686077"/>
                <a:gd name="connsiteX2" fmla="*/ 960506 w 1382774"/>
                <a:gd name="connsiteY2" fmla="*/ 1328441 h 1686077"/>
                <a:gd name="connsiteX3" fmla="*/ 879684 w 1382774"/>
                <a:gd name="connsiteY3" fmla="*/ 1353530 h 1686077"/>
                <a:gd name="connsiteX4" fmla="*/ 686806 w 1382774"/>
                <a:gd name="connsiteY4" fmla="*/ 1686077 h 1686077"/>
                <a:gd name="connsiteX5" fmla="*/ 491918 w 1382774"/>
                <a:gd name="connsiteY5" fmla="*/ 1350062 h 1686077"/>
                <a:gd name="connsiteX6" fmla="*/ 422268 w 1382774"/>
                <a:gd name="connsiteY6" fmla="*/ 1328441 h 1686077"/>
                <a:gd name="connsiteX7" fmla="*/ 0 w 1382774"/>
                <a:gd name="connsiteY7" fmla="*/ 691387 h 1686077"/>
                <a:gd name="connsiteX8" fmla="*/ 691387 w 1382774"/>
                <a:gd name="connsiteY8" fmla="*/ 0 h 168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774" h="1686077">
                  <a:moveTo>
                    <a:pt x="691387" y="0"/>
                  </a:moveTo>
                  <a:cubicBezTo>
                    <a:pt x="1073229" y="0"/>
                    <a:pt x="1382774" y="309545"/>
                    <a:pt x="1382774" y="691387"/>
                  </a:cubicBezTo>
                  <a:cubicBezTo>
                    <a:pt x="1382774" y="977769"/>
                    <a:pt x="1208655" y="1223483"/>
                    <a:pt x="960506" y="1328441"/>
                  </a:cubicBezTo>
                  <a:lnTo>
                    <a:pt x="879684" y="1353530"/>
                  </a:lnTo>
                  <a:lnTo>
                    <a:pt x="686806" y="1686077"/>
                  </a:lnTo>
                  <a:lnTo>
                    <a:pt x="491918" y="1350062"/>
                  </a:lnTo>
                  <a:lnTo>
                    <a:pt x="422268" y="1328441"/>
                  </a:lnTo>
                  <a:cubicBezTo>
                    <a:pt x="174119" y="1223483"/>
                    <a:pt x="0" y="977769"/>
                    <a:pt x="0" y="691387"/>
                  </a:cubicBezTo>
                  <a:cubicBezTo>
                    <a:pt x="0" y="309545"/>
                    <a:pt x="309545" y="0"/>
                    <a:pt x="69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807380" y="2690215"/>
              <a:ext cx="1206294" cy="822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Payload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151170" y="3086995"/>
            <a:ext cx="1310391" cy="1191955"/>
            <a:chOff x="3408808" y="3241869"/>
            <a:chExt cx="1052753" cy="1037081"/>
          </a:xfrm>
        </p:grpSpPr>
        <p:sp>
          <p:nvSpPr>
            <p:cNvPr id="28" name="Freeform: Shape 32"/>
            <p:cNvSpPr/>
            <p:nvPr/>
          </p:nvSpPr>
          <p:spPr>
            <a:xfrm>
              <a:off x="3408808" y="3241869"/>
              <a:ext cx="1052753" cy="1037081"/>
            </a:xfrm>
            <a:custGeom>
              <a:avLst/>
              <a:gdLst>
                <a:gd name="connsiteX0" fmla="*/ 691387 w 1403670"/>
                <a:gd name="connsiteY0" fmla="*/ 0 h 1382774"/>
                <a:gd name="connsiteX1" fmla="*/ 1382774 w 1403670"/>
                <a:gd name="connsiteY1" fmla="*/ 691387 h 1382774"/>
                <a:gd name="connsiteX2" fmla="*/ 1328442 w 1403670"/>
                <a:gd name="connsiteY2" fmla="*/ 960506 h 1382774"/>
                <a:gd name="connsiteX3" fmla="*/ 1303719 w 1403670"/>
                <a:gd name="connsiteY3" fmla="*/ 1006053 h 1382774"/>
                <a:gd name="connsiteX4" fmla="*/ 1403670 w 1403670"/>
                <a:gd name="connsiteY4" fmla="*/ 1382057 h 1382774"/>
                <a:gd name="connsiteX5" fmla="*/ 1039887 w 1403670"/>
                <a:gd name="connsiteY5" fmla="*/ 1285355 h 1382774"/>
                <a:gd name="connsiteX6" fmla="*/ 960506 w 1403670"/>
                <a:gd name="connsiteY6" fmla="*/ 1328441 h 1382774"/>
                <a:gd name="connsiteX7" fmla="*/ 691387 w 1403670"/>
                <a:gd name="connsiteY7" fmla="*/ 1382774 h 1382774"/>
                <a:gd name="connsiteX8" fmla="*/ 0 w 1403670"/>
                <a:gd name="connsiteY8" fmla="*/ 691387 h 1382774"/>
                <a:gd name="connsiteX9" fmla="*/ 691387 w 1403670"/>
                <a:gd name="connsiteY9" fmla="*/ 0 h 138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3670" h="1382774">
                  <a:moveTo>
                    <a:pt x="691387" y="0"/>
                  </a:moveTo>
                  <a:cubicBezTo>
                    <a:pt x="1073229" y="0"/>
                    <a:pt x="1382774" y="309545"/>
                    <a:pt x="1382774" y="691387"/>
                  </a:cubicBezTo>
                  <a:cubicBezTo>
                    <a:pt x="1382774" y="786848"/>
                    <a:pt x="1363428" y="877790"/>
                    <a:pt x="1328442" y="960506"/>
                  </a:cubicBezTo>
                  <a:lnTo>
                    <a:pt x="1303719" y="1006053"/>
                  </a:lnTo>
                  <a:lnTo>
                    <a:pt x="1403670" y="1382057"/>
                  </a:lnTo>
                  <a:lnTo>
                    <a:pt x="1039887" y="1285355"/>
                  </a:lnTo>
                  <a:lnTo>
                    <a:pt x="960506" y="1328441"/>
                  </a:lnTo>
                  <a:cubicBezTo>
                    <a:pt x="877790" y="1363428"/>
                    <a:pt x="786848" y="1382774"/>
                    <a:pt x="691387" y="1382774"/>
                  </a:cubicBezTo>
                  <a:cubicBezTo>
                    <a:pt x="309545" y="1382774"/>
                    <a:pt x="0" y="1073229"/>
                    <a:pt x="0" y="691387"/>
                  </a:cubicBezTo>
                  <a:cubicBezTo>
                    <a:pt x="0" y="309545"/>
                    <a:pt x="309545" y="0"/>
                    <a:pt x="691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3516150" y="3344595"/>
              <a:ext cx="822397" cy="822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EPS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29292" y="4531978"/>
            <a:ext cx="1508001" cy="1309082"/>
            <a:chOff x="2772287" y="4803978"/>
            <a:chExt cx="1265006" cy="1037081"/>
          </a:xfrm>
        </p:grpSpPr>
        <p:sp>
          <p:nvSpPr>
            <p:cNvPr id="31" name="Freeform: Shape 37"/>
            <p:cNvSpPr/>
            <p:nvPr/>
          </p:nvSpPr>
          <p:spPr>
            <a:xfrm rot="5400000">
              <a:off x="2886249" y="4690016"/>
              <a:ext cx="1037081" cy="1265006"/>
            </a:xfrm>
            <a:custGeom>
              <a:avLst/>
              <a:gdLst>
                <a:gd name="connsiteX0" fmla="*/ 0 w 1382775"/>
                <a:gd name="connsiteY0" fmla="*/ 995287 h 1686674"/>
                <a:gd name="connsiteX1" fmla="*/ 422268 w 1382775"/>
                <a:gd name="connsiteY1" fmla="*/ 358232 h 1686674"/>
                <a:gd name="connsiteX2" fmla="*/ 512092 w 1382775"/>
                <a:gd name="connsiteY2" fmla="*/ 330350 h 1686674"/>
                <a:gd name="connsiteX3" fmla="*/ 703695 w 1382775"/>
                <a:gd name="connsiteY3" fmla="*/ 0 h 1686674"/>
                <a:gd name="connsiteX4" fmla="*/ 900702 w 1382775"/>
                <a:gd name="connsiteY4" fmla="*/ 339668 h 1686674"/>
                <a:gd name="connsiteX5" fmla="*/ 960507 w 1382775"/>
                <a:gd name="connsiteY5" fmla="*/ 358232 h 1686674"/>
                <a:gd name="connsiteX6" fmla="*/ 1382775 w 1382775"/>
                <a:gd name="connsiteY6" fmla="*/ 995287 h 1686674"/>
                <a:gd name="connsiteX7" fmla="*/ 691388 w 1382775"/>
                <a:gd name="connsiteY7" fmla="*/ 1686674 h 1686674"/>
                <a:gd name="connsiteX8" fmla="*/ 0 w 1382775"/>
                <a:gd name="connsiteY8" fmla="*/ 995287 h 168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775" h="1686674">
                  <a:moveTo>
                    <a:pt x="0" y="995287"/>
                  </a:moveTo>
                  <a:cubicBezTo>
                    <a:pt x="0" y="708905"/>
                    <a:pt x="174119" y="463191"/>
                    <a:pt x="422268" y="358232"/>
                  </a:cubicBezTo>
                  <a:lnTo>
                    <a:pt x="512092" y="330350"/>
                  </a:lnTo>
                  <a:lnTo>
                    <a:pt x="703695" y="0"/>
                  </a:lnTo>
                  <a:lnTo>
                    <a:pt x="900702" y="339668"/>
                  </a:lnTo>
                  <a:lnTo>
                    <a:pt x="960507" y="358232"/>
                  </a:lnTo>
                  <a:cubicBezTo>
                    <a:pt x="1208656" y="463191"/>
                    <a:pt x="1382775" y="708905"/>
                    <a:pt x="1382775" y="995287"/>
                  </a:cubicBezTo>
                  <a:cubicBezTo>
                    <a:pt x="1382775" y="1377129"/>
                    <a:pt x="1073230" y="1686674"/>
                    <a:pt x="691388" y="1686674"/>
                  </a:cubicBezTo>
                  <a:cubicBezTo>
                    <a:pt x="309545" y="1686674"/>
                    <a:pt x="0" y="1377129"/>
                    <a:pt x="0" y="9952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2829816" y="4911321"/>
              <a:ext cx="927604" cy="822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Freeform 296"/>
          <p:cNvSpPr/>
          <p:nvPr/>
        </p:nvSpPr>
        <p:spPr>
          <a:xfrm>
            <a:off x="7499728" y="5072431"/>
            <a:ext cx="503728" cy="503472"/>
          </a:xfrm>
          <a:custGeom>
            <a:avLst/>
            <a:gdLst>
              <a:gd name="connsiteX0" fmla="*/ 189309 w 468765"/>
              <a:gd name="connsiteY0" fmla="*/ 108177 h 468766"/>
              <a:gd name="connsiteX1" fmla="*/ 207338 w 468765"/>
              <a:gd name="connsiteY1" fmla="*/ 108177 h 468766"/>
              <a:gd name="connsiteX2" fmla="*/ 213677 w 468765"/>
              <a:gd name="connsiteY2" fmla="*/ 110853 h 468766"/>
              <a:gd name="connsiteX3" fmla="*/ 216353 w 468765"/>
              <a:gd name="connsiteY3" fmla="*/ 117191 h 468766"/>
              <a:gd name="connsiteX4" fmla="*/ 216353 w 468765"/>
              <a:gd name="connsiteY4" fmla="*/ 180295 h 468766"/>
              <a:gd name="connsiteX5" fmla="*/ 279457 w 468765"/>
              <a:gd name="connsiteY5" fmla="*/ 180295 h 468766"/>
              <a:gd name="connsiteX6" fmla="*/ 285795 w 468765"/>
              <a:gd name="connsiteY6" fmla="*/ 182971 h 468766"/>
              <a:gd name="connsiteX7" fmla="*/ 288471 w 468765"/>
              <a:gd name="connsiteY7" fmla="*/ 189309 h 468766"/>
              <a:gd name="connsiteX8" fmla="*/ 288471 w 468765"/>
              <a:gd name="connsiteY8" fmla="*/ 207339 h 468766"/>
              <a:gd name="connsiteX9" fmla="*/ 285795 w 468765"/>
              <a:gd name="connsiteY9" fmla="*/ 213677 h 468766"/>
              <a:gd name="connsiteX10" fmla="*/ 279457 w 468765"/>
              <a:gd name="connsiteY10" fmla="*/ 216354 h 468766"/>
              <a:gd name="connsiteX11" fmla="*/ 216353 w 468765"/>
              <a:gd name="connsiteY11" fmla="*/ 216354 h 468766"/>
              <a:gd name="connsiteX12" fmla="*/ 216353 w 468765"/>
              <a:gd name="connsiteY12" fmla="*/ 279457 h 468766"/>
              <a:gd name="connsiteX13" fmla="*/ 213677 w 468765"/>
              <a:gd name="connsiteY13" fmla="*/ 285795 h 468766"/>
              <a:gd name="connsiteX14" fmla="*/ 207338 w 468765"/>
              <a:gd name="connsiteY14" fmla="*/ 288471 h 468766"/>
              <a:gd name="connsiteX15" fmla="*/ 189309 w 468765"/>
              <a:gd name="connsiteY15" fmla="*/ 288471 h 468766"/>
              <a:gd name="connsiteX16" fmla="*/ 182971 w 468765"/>
              <a:gd name="connsiteY16" fmla="*/ 285795 h 468766"/>
              <a:gd name="connsiteX17" fmla="*/ 180294 w 468765"/>
              <a:gd name="connsiteY17" fmla="*/ 279457 h 468766"/>
              <a:gd name="connsiteX18" fmla="*/ 180294 w 468765"/>
              <a:gd name="connsiteY18" fmla="*/ 216354 h 468766"/>
              <a:gd name="connsiteX19" fmla="*/ 117191 w 468765"/>
              <a:gd name="connsiteY19" fmla="*/ 216354 h 468766"/>
              <a:gd name="connsiteX20" fmla="*/ 110853 w 468765"/>
              <a:gd name="connsiteY20" fmla="*/ 213677 h 468766"/>
              <a:gd name="connsiteX21" fmla="*/ 108176 w 468765"/>
              <a:gd name="connsiteY21" fmla="*/ 207339 h 468766"/>
              <a:gd name="connsiteX22" fmla="*/ 108176 w 468765"/>
              <a:gd name="connsiteY22" fmla="*/ 189309 h 468766"/>
              <a:gd name="connsiteX23" fmla="*/ 110853 w 468765"/>
              <a:gd name="connsiteY23" fmla="*/ 182971 h 468766"/>
              <a:gd name="connsiteX24" fmla="*/ 117191 w 468765"/>
              <a:gd name="connsiteY24" fmla="*/ 180295 h 468766"/>
              <a:gd name="connsiteX25" fmla="*/ 180294 w 468765"/>
              <a:gd name="connsiteY25" fmla="*/ 180295 h 468766"/>
              <a:gd name="connsiteX26" fmla="*/ 180294 w 468765"/>
              <a:gd name="connsiteY26" fmla="*/ 117191 h 468766"/>
              <a:gd name="connsiteX27" fmla="*/ 182971 w 468765"/>
              <a:gd name="connsiteY27" fmla="*/ 110853 h 468766"/>
              <a:gd name="connsiteX28" fmla="*/ 189309 w 468765"/>
              <a:gd name="connsiteY28" fmla="*/ 108177 h 468766"/>
              <a:gd name="connsiteX29" fmla="*/ 198324 w 468765"/>
              <a:gd name="connsiteY29" fmla="*/ 72118 h 468766"/>
              <a:gd name="connsiteX30" fmla="*/ 109162 w 468765"/>
              <a:gd name="connsiteY30" fmla="*/ 109163 h 468766"/>
              <a:gd name="connsiteX31" fmla="*/ 72117 w 468765"/>
              <a:gd name="connsiteY31" fmla="*/ 198324 h 468766"/>
              <a:gd name="connsiteX32" fmla="*/ 109162 w 468765"/>
              <a:gd name="connsiteY32" fmla="*/ 287485 h 468766"/>
              <a:gd name="connsiteX33" fmla="*/ 198324 w 468765"/>
              <a:gd name="connsiteY33" fmla="*/ 324530 h 468766"/>
              <a:gd name="connsiteX34" fmla="*/ 287485 w 468765"/>
              <a:gd name="connsiteY34" fmla="*/ 287485 h 468766"/>
              <a:gd name="connsiteX35" fmla="*/ 324530 w 468765"/>
              <a:gd name="connsiteY35" fmla="*/ 198324 h 468766"/>
              <a:gd name="connsiteX36" fmla="*/ 287485 w 468765"/>
              <a:gd name="connsiteY36" fmla="*/ 109163 h 468766"/>
              <a:gd name="connsiteX37" fmla="*/ 198324 w 468765"/>
              <a:gd name="connsiteY37" fmla="*/ 72118 h 468766"/>
              <a:gd name="connsiteX38" fmla="*/ 198324 w 468765"/>
              <a:gd name="connsiteY38" fmla="*/ 0 h 468766"/>
              <a:gd name="connsiteX39" fmla="*/ 275371 w 468765"/>
              <a:gd name="connsiteY39" fmla="*/ 15635 h 468766"/>
              <a:gd name="connsiteX40" fmla="*/ 338757 w 468765"/>
              <a:gd name="connsiteY40" fmla="*/ 57891 h 468766"/>
              <a:gd name="connsiteX41" fmla="*/ 381014 w 468765"/>
              <a:gd name="connsiteY41" fmla="*/ 121276 h 468766"/>
              <a:gd name="connsiteX42" fmla="*/ 396648 w 468765"/>
              <a:gd name="connsiteY42" fmla="*/ 198324 h 468766"/>
              <a:gd name="connsiteX43" fmla="*/ 361716 w 468765"/>
              <a:gd name="connsiteY43" fmla="*/ 310727 h 468766"/>
              <a:gd name="connsiteX44" fmla="*/ 458343 w 468765"/>
              <a:gd name="connsiteY44" fmla="*/ 407353 h 468766"/>
              <a:gd name="connsiteX45" fmla="*/ 468765 w 468765"/>
              <a:gd name="connsiteY45" fmla="*/ 432707 h 468766"/>
              <a:gd name="connsiteX46" fmla="*/ 458202 w 468765"/>
              <a:gd name="connsiteY46" fmla="*/ 458202 h 468766"/>
              <a:gd name="connsiteX47" fmla="*/ 432707 w 468765"/>
              <a:gd name="connsiteY47" fmla="*/ 468766 h 468766"/>
              <a:gd name="connsiteX48" fmla="*/ 407353 w 468765"/>
              <a:gd name="connsiteY48" fmla="*/ 458061 h 468766"/>
              <a:gd name="connsiteX49" fmla="*/ 310726 w 468765"/>
              <a:gd name="connsiteY49" fmla="*/ 361716 h 468766"/>
              <a:gd name="connsiteX50" fmla="*/ 198324 w 468765"/>
              <a:gd name="connsiteY50" fmla="*/ 396648 h 468766"/>
              <a:gd name="connsiteX51" fmla="*/ 121276 w 468765"/>
              <a:gd name="connsiteY51" fmla="*/ 381013 h 468766"/>
              <a:gd name="connsiteX52" fmla="*/ 57891 w 468765"/>
              <a:gd name="connsiteY52" fmla="*/ 338757 h 468766"/>
              <a:gd name="connsiteX53" fmla="*/ 15634 w 468765"/>
              <a:gd name="connsiteY53" fmla="*/ 275372 h 468766"/>
              <a:gd name="connsiteX54" fmla="*/ 0 w 468765"/>
              <a:gd name="connsiteY54" fmla="*/ 198324 h 468766"/>
              <a:gd name="connsiteX55" fmla="*/ 15634 w 468765"/>
              <a:gd name="connsiteY55" fmla="*/ 121276 h 468766"/>
              <a:gd name="connsiteX56" fmla="*/ 57891 w 468765"/>
              <a:gd name="connsiteY56" fmla="*/ 57891 h 468766"/>
              <a:gd name="connsiteX57" fmla="*/ 121276 w 468765"/>
              <a:gd name="connsiteY57" fmla="*/ 15635 h 468766"/>
              <a:gd name="connsiteX58" fmla="*/ 198324 w 468765"/>
              <a:gd name="connsiteY58" fmla="*/ 0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68765" h="468766">
                <a:moveTo>
                  <a:pt x="189309" y="108177"/>
                </a:moveTo>
                <a:lnTo>
                  <a:pt x="207338" y="108177"/>
                </a:lnTo>
                <a:cubicBezTo>
                  <a:pt x="209781" y="108177"/>
                  <a:pt x="211893" y="109069"/>
                  <a:pt x="213677" y="110853"/>
                </a:cubicBezTo>
                <a:cubicBezTo>
                  <a:pt x="215460" y="112637"/>
                  <a:pt x="216353" y="114750"/>
                  <a:pt x="216353" y="117191"/>
                </a:cubicBezTo>
                <a:lnTo>
                  <a:pt x="216353" y="180295"/>
                </a:lnTo>
                <a:lnTo>
                  <a:pt x="279457" y="180295"/>
                </a:lnTo>
                <a:cubicBezTo>
                  <a:pt x="281898" y="180295"/>
                  <a:pt x="284011" y="181187"/>
                  <a:pt x="285795" y="182971"/>
                </a:cubicBezTo>
                <a:cubicBezTo>
                  <a:pt x="287579" y="184755"/>
                  <a:pt x="288471" y="186868"/>
                  <a:pt x="288471" y="189309"/>
                </a:cubicBezTo>
                <a:lnTo>
                  <a:pt x="288471" y="207339"/>
                </a:lnTo>
                <a:cubicBezTo>
                  <a:pt x="288471" y="209780"/>
                  <a:pt x="287579" y="211893"/>
                  <a:pt x="285795" y="213677"/>
                </a:cubicBezTo>
                <a:cubicBezTo>
                  <a:pt x="284011" y="215461"/>
                  <a:pt x="281898" y="216354"/>
                  <a:pt x="279457" y="216354"/>
                </a:cubicBezTo>
                <a:lnTo>
                  <a:pt x="216353" y="216354"/>
                </a:lnTo>
                <a:lnTo>
                  <a:pt x="216353" y="279457"/>
                </a:lnTo>
                <a:cubicBezTo>
                  <a:pt x="216353" y="281898"/>
                  <a:pt x="215460" y="284011"/>
                  <a:pt x="213677" y="285795"/>
                </a:cubicBezTo>
                <a:cubicBezTo>
                  <a:pt x="211893" y="287579"/>
                  <a:pt x="209781" y="288471"/>
                  <a:pt x="207338" y="288471"/>
                </a:cubicBezTo>
                <a:lnTo>
                  <a:pt x="189309" y="288471"/>
                </a:lnTo>
                <a:cubicBezTo>
                  <a:pt x="186867" y="288471"/>
                  <a:pt x="184754" y="287579"/>
                  <a:pt x="182971" y="285795"/>
                </a:cubicBezTo>
                <a:cubicBezTo>
                  <a:pt x="181187" y="284011"/>
                  <a:pt x="180294" y="281898"/>
                  <a:pt x="180294" y="279457"/>
                </a:cubicBezTo>
                <a:lnTo>
                  <a:pt x="180294" y="216354"/>
                </a:lnTo>
                <a:lnTo>
                  <a:pt x="117191" y="216354"/>
                </a:lnTo>
                <a:cubicBezTo>
                  <a:pt x="114749" y="216354"/>
                  <a:pt x="112636" y="215461"/>
                  <a:pt x="110853" y="213677"/>
                </a:cubicBezTo>
                <a:cubicBezTo>
                  <a:pt x="109069" y="211893"/>
                  <a:pt x="108176" y="209780"/>
                  <a:pt x="108176" y="207339"/>
                </a:cubicBezTo>
                <a:lnTo>
                  <a:pt x="108176" y="189309"/>
                </a:lnTo>
                <a:cubicBezTo>
                  <a:pt x="108176" y="186868"/>
                  <a:pt x="109069" y="184755"/>
                  <a:pt x="110853" y="182971"/>
                </a:cubicBezTo>
                <a:cubicBezTo>
                  <a:pt x="112636" y="181187"/>
                  <a:pt x="114749" y="180295"/>
                  <a:pt x="117191" y="180295"/>
                </a:cubicBezTo>
                <a:lnTo>
                  <a:pt x="180294" y="180295"/>
                </a:lnTo>
                <a:lnTo>
                  <a:pt x="180294" y="117191"/>
                </a:lnTo>
                <a:cubicBezTo>
                  <a:pt x="180294" y="114750"/>
                  <a:pt x="181187" y="112637"/>
                  <a:pt x="182971" y="110853"/>
                </a:cubicBezTo>
                <a:cubicBezTo>
                  <a:pt x="184754" y="109069"/>
                  <a:pt x="186867" y="108177"/>
                  <a:pt x="189309" y="108177"/>
                </a:cubicBezTo>
                <a:close/>
                <a:moveTo>
                  <a:pt x="198324" y="72118"/>
                </a:moveTo>
                <a:cubicBezTo>
                  <a:pt x="163580" y="72118"/>
                  <a:pt x="133860" y="84466"/>
                  <a:pt x="109162" y="109163"/>
                </a:cubicBezTo>
                <a:cubicBezTo>
                  <a:pt x="84466" y="133859"/>
                  <a:pt x="72117" y="163580"/>
                  <a:pt x="72117" y="198324"/>
                </a:cubicBezTo>
                <a:cubicBezTo>
                  <a:pt x="72117" y="233068"/>
                  <a:pt x="84466" y="262789"/>
                  <a:pt x="109162" y="287485"/>
                </a:cubicBezTo>
                <a:cubicBezTo>
                  <a:pt x="133860" y="312182"/>
                  <a:pt x="163580" y="324530"/>
                  <a:pt x="198324" y="324530"/>
                </a:cubicBezTo>
                <a:cubicBezTo>
                  <a:pt x="233068" y="324530"/>
                  <a:pt x="262788" y="312182"/>
                  <a:pt x="287485" y="287485"/>
                </a:cubicBezTo>
                <a:cubicBezTo>
                  <a:pt x="312182" y="262789"/>
                  <a:pt x="324530" y="233068"/>
                  <a:pt x="324530" y="198324"/>
                </a:cubicBezTo>
                <a:cubicBezTo>
                  <a:pt x="324530" y="163580"/>
                  <a:pt x="312182" y="133859"/>
                  <a:pt x="287485" y="109163"/>
                </a:cubicBezTo>
                <a:cubicBezTo>
                  <a:pt x="262788" y="84466"/>
                  <a:pt x="233068" y="72118"/>
                  <a:pt x="198324" y="72118"/>
                </a:cubicBezTo>
                <a:close/>
                <a:moveTo>
                  <a:pt x="198324" y="0"/>
                </a:moveTo>
                <a:cubicBezTo>
                  <a:pt x="225180" y="0"/>
                  <a:pt x="250863" y="5212"/>
                  <a:pt x="275371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5" y="75639"/>
                  <a:pt x="370590" y="96767"/>
                  <a:pt x="381014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3" y="407353"/>
                </a:lnTo>
                <a:cubicBezTo>
                  <a:pt x="465291" y="414302"/>
                  <a:pt x="468765" y="422753"/>
                  <a:pt x="468765" y="432707"/>
                </a:cubicBezTo>
                <a:cubicBezTo>
                  <a:pt x="468765" y="442661"/>
                  <a:pt x="465245" y="451159"/>
                  <a:pt x="458202" y="458202"/>
                </a:cubicBezTo>
                <a:cubicBezTo>
                  <a:pt x="451158" y="465245"/>
                  <a:pt x="442660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8" y="396648"/>
                  <a:pt x="145784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3" y="321009"/>
                  <a:pt x="26058" y="299881"/>
                  <a:pt x="15634" y="275372"/>
                </a:cubicBezTo>
                <a:cubicBezTo>
                  <a:pt x="5211" y="250863"/>
                  <a:pt x="0" y="225180"/>
                  <a:pt x="0" y="198324"/>
                </a:cubicBezTo>
                <a:cubicBezTo>
                  <a:pt x="0" y="171468"/>
                  <a:pt x="5211" y="145785"/>
                  <a:pt x="15634" y="121276"/>
                </a:cubicBezTo>
                <a:cubicBezTo>
                  <a:pt x="26058" y="96767"/>
                  <a:pt x="40143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4" y="5212"/>
                  <a:pt x="171468" y="0"/>
                  <a:pt x="198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Freeform 304"/>
          <p:cNvSpPr/>
          <p:nvPr/>
        </p:nvSpPr>
        <p:spPr>
          <a:xfrm>
            <a:off x="6862286" y="3532896"/>
            <a:ext cx="464981" cy="46474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81473" y="2249891"/>
            <a:ext cx="2498920" cy="1573962"/>
            <a:chOff x="1582125" y="1040651"/>
            <a:chExt cx="1755087" cy="1305230"/>
          </a:xfrm>
        </p:grpSpPr>
        <p:sp>
          <p:nvSpPr>
            <p:cNvPr id="49" name="TextBox 48"/>
            <p:cNvSpPr txBox="1"/>
            <p:nvPr/>
          </p:nvSpPr>
          <p:spPr>
            <a:xfrm>
              <a:off x="1582125" y="1040651"/>
              <a:ext cx="1755087" cy="612548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00" b="1" dirty="0" smtClean="0"/>
                <a:t>Electric power system</a:t>
              </a:r>
              <a:endParaRPr lang="en-US" sz="21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86783" y="1554674"/>
              <a:ext cx="1750429" cy="7912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Control loop over  battery voltage.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Check temperature and currents in range.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4836" y="4236782"/>
            <a:ext cx="2369244" cy="1787576"/>
            <a:chOff x="1530775" y="816011"/>
            <a:chExt cx="1806437" cy="1787576"/>
          </a:xfrm>
        </p:grpSpPr>
        <p:sp>
          <p:nvSpPr>
            <p:cNvPr id="52" name="TextBox 51"/>
            <p:cNvSpPr txBox="1"/>
            <p:nvPr/>
          </p:nvSpPr>
          <p:spPr>
            <a:xfrm>
              <a:off x="1582125" y="816011"/>
              <a:ext cx="1755087" cy="106182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00" b="1" dirty="0" smtClean="0"/>
                <a:t>Communication systems</a:t>
              </a:r>
              <a:endParaRPr lang="en-US" sz="21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30775" y="1649480"/>
              <a:ext cx="1750429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Receive commands from GS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Build packets and Send data from SAT to GS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003456" y="1771251"/>
            <a:ext cx="1755087" cy="41549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endParaRPr lang="en-US" sz="2100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3899339" y="1464728"/>
            <a:ext cx="3289738" cy="587369"/>
            <a:chOff x="1586783" y="1490525"/>
            <a:chExt cx="6031693" cy="587369"/>
          </a:xfrm>
        </p:grpSpPr>
        <p:sp>
          <p:nvSpPr>
            <p:cNvPr id="58" name="TextBox 57"/>
            <p:cNvSpPr txBox="1"/>
            <p:nvPr/>
          </p:nvSpPr>
          <p:spPr>
            <a:xfrm>
              <a:off x="4751109" y="1490525"/>
              <a:ext cx="2867367" cy="415498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endParaRPr lang="en-US" sz="21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86783" y="1554674"/>
              <a:ext cx="5693902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Manage activation of payload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Retrieve data from payload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6164239">
            <a:off x="6701956" y="3024533"/>
            <a:ext cx="1428388" cy="1419805"/>
            <a:chOff x="3278748" y="3073816"/>
            <a:chExt cx="1182813" cy="1205134"/>
          </a:xfrm>
        </p:grpSpPr>
        <p:sp>
          <p:nvSpPr>
            <p:cNvPr id="46" name="Freeform: Shape 32"/>
            <p:cNvSpPr/>
            <p:nvPr/>
          </p:nvSpPr>
          <p:spPr>
            <a:xfrm>
              <a:off x="3278748" y="3073816"/>
              <a:ext cx="1182813" cy="1205134"/>
            </a:xfrm>
            <a:custGeom>
              <a:avLst/>
              <a:gdLst>
                <a:gd name="connsiteX0" fmla="*/ 691387 w 1403670"/>
                <a:gd name="connsiteY0" fmla="*/ 0 h 1382774"/>
                <a:gd name="connsiteX1" fmla="*/ 1382774 w 1403670"/>
                <a:gd name="connsiteY1" fmla="*/ 691387 h 1382774"/>
                <a:gd name="connsiteX2" fmla="*/ 1328442 w 1403670"/>
                <a:gd name="connsiteY2" fmla="*/ 960506 h 1382774"/>
                <a:gd name="connsiteX3" fmla="*/ 1303719 w 1403670"/>
                <a:gd name="connsiteY3" fmla="*/ 1006053 h 1382774"/>
                <a:gd name="connsiteX4" fmla="*/ 1403670 w 1403670"/>
                <a:gd name="connsiteY4" fmla="*/ 1382057 h 1382774"/>
                <a:gd name="connsiteX5" fmla="*/ 1039887 w 1403670"/>
                <a:gd name="connsiteY5" fmla="*/ 1285355 h 1382774"/>
                <a:gd name="connsiteX6" fmla="*/ 960506 w 1403670"/>
                <a:gd name="connsiteY6" fmla="*/ 1328441 h 1382774"/>
                <a:gd name="connsiteX7" fmla="*/ 691387 w 1403670"/>
                <a:gd name="connsiteY7" fmla="*/ 1382774 h 1382774"/>
                <a:gd name="connsiteX8" fmla="*/ 0 w 1403670"/>
                <a:gd name="connsiteY8" fmla="*/ 691387 h 1382774"/>
                <a:gd name="connsiteX9" fmla="*/ 691387 w 1403670"/>
                <a:gd name="connsiteY9" fmla="*/ 0 h 138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3670" h="1382774">
                  <a:moveTo>
                    <a:pt x="691387" y="0"/>
                  </a:moveTo>
                  <a:cubicBezTo>
                    <a:pt x="1073229" y="0"/>
                    <a:pt x="1382774" y="309545"/>
                    <a:pt x="1382774" y="691387"/>
                  </a:cubicBezTo>
                  <a:cubicBezTo>
                    <a:pt x="1382774" y="786848"/>
                    <a:pt x="1363428" y="877790"/>
                    <a:pt x="1328442" y="960506"/>
                  </a:cubicBezTo>
                  <a:lnTo>
                    <a:pt x="1303719" y="1006053"/>
                  </a:lnTo>
                  <a:lnTo>
                    <a:pt x="1403670" y="1382057"/>
                  </a:lnTo>
                  <a:lnTo>
                    <a:pt x="1039887" y="1285355"/>
                  </a:lnTo>
                  <a:lnTo>
                    <a:pt x="960506" y="1328441"/>
                  </a:lnTo>
                  <a:cubicBezTo>
                    <a:pt x="877790" y="1363428"/>
                    <a:pt x="786848" y="1382774"/>
                    <a:pt x="691387" y="1382774"/>
                  </a:cubicBezTo>
                  <a:cubicBezTo>
                    <a:pt x="309545" y="1382774"/>
                    <a:pt x="0" y="1073229"/>
                    <a:pt x="0" y="691387"/>
                  </a:cubicBezTo>
                  <a:cubicBezTo>
                    <a:pt x="0" y="309545"/>
                    <a:pt x="309545" y="0"/>
                    <a:pt x="691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 rot="15435761">
              <a:off x="3372071" y="3283409"/>
              <a:ext cx="1070423" cy="759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ADCS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Oval 61"/>
          <p:cNvSpPr/>
          <p:nvPr/>
        </p:nvSpPr>
        <p:spPr>
          <a:xfrm>
            <a:off x="7388913" y="4958659"/>
            <a:ext cx="1723553" cy="9170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Antennas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34472" y="1113379"/>
            <a:ext cx="1755087" cy="41549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100" b="1" dirty="0" smtClean="0"/>
              <a:t>Payload</a:t>
            </a:r>
            <a:endParaRPr lang="en-US" sz="21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9488294" y="4472073"/>
            <a:ext cx="1755087" cy="41549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100" b="1" dirty="0" smtClean="0"/>
              <a:t>Antennas</a:t>
            </a:r>
            <a:endParaRPr lang="en-US" sz="2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713674" y="3341154"/>
            <a:ext cx="3314129" cy="41549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endParaRPr lang="en-US" sz="2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8046070" y="1105434"/>
            <a:ext cx="3314129" cy="13849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100" b="1" dirty="0" smtClean="0"/>
              <a:t>Attitude determination and control</a:t>
            </a:r>
          </a:p>
          <a:p>
            <a:endParaRPr lang="en-US" sz="21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935542" y="2228819"/>
            <a:ext cx="3105504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 estimates of attitude and angular rates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Switch between ADCS modes when necessary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Retrieve ADCS parameters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122979" y="4930485"/>
            <a:ext cx="3289738" cy="415498"/>
            <a:chOff x="1586783" y="1490525"/>
            <a:chExt cx="6031693" cy="415498"/>
          </a:xfrm>
        </p:grpSpPr>
        <p:sp>
          <p:nvSpPr>
            <p:cNvPr id="69" name="TextBox 68"/>
            <p:cNvSpPr txBox="1"/>
            <p:nvPr/>
          </p:nvSpPr>
          <p:spPr>
            <a:xfrm>
              <a:off x="4751109" y="1490525"/>
              <a:ext cx="2867367" cy="415498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endParaRPr lang="en-US" sz="21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86783" y="1554674"/>
              <a:ext cx="5693902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Deploy antennas.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46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976" y="199102"/>
            <a:ext cx="504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Additional  missions</a:t>
            </a:r>
            <a:endParaRPr lang="en-US" sz="4000" dirty="0"/>
          </a:p>
        </p:txBody>
      </p:sp>
      <p:pic>
        <p:nvPicPr>
          <p:cNvPr id="1026" name="Picture 2" descr="תוצאת תמונה עבור ‪OBC pictures cubesat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37" y="1894600"/>
            <a:ext cx="4953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9297" y="1894600"/>
            <a:ext cx="5200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Run main state machine of satellite.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Manage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Configure inter-satellite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Update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581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3159" y="178081"/>
            <a:ext cx="5265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Divide and conquer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398026" y="3555646"/>
            <a:ext cx="960120" cy="205740"/>
          </a:xfrm>
          <a:prstGeom prst="straightConnector1">
            <a:avLst/>
          </a:prstGeom>
          <a:ln w="317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670762" y="4139783"/>
            <a:ext cx="685800" cy="745219"/>
          </a:xfrm>
          <a:prstGeom prst="straightConnector1">
            <a:avLst/>
          </a:prstGeom>
          <a:ln w="317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42362" y="4139784"/>
            <a:ext cx="685800" cy="745219"/>
          </a:xfrm>
          <a:prstGeom prst="straightConnector1">
            <a:avLst/>
          </a:prstGeom>
          <a:ln w="317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966162" y="3555646"/>
            <a:ext cx="960120" cy="205740"/>
          </a:xfrm>
          <a:prstGeom prst="straightConnector1">
            <a:avLst/>
          </a:prstGeom>
          <a:ln w="317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85487" y="2499646"/>
            <a:ext cx="0" cy="822960"/>
          </a:xfrm>
          <a:prstGeom prst="straightConnector1">
            <a:avLst/>
          </a:prstGeom>
          <a:ln w="3175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xagon 9"/>
          <p:cNvSpPr/>
          <p:nvPr/>
        </p:nvSpPr>
        <p:spPr>
          <a:xfrm>
            <a:off x="4953967" y="1390491"/>
            <a:ext cx="1463040" cy="1097280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1. Main logic</a:t>
            </a:r>
            <a:endParaRPr lang="en-US" sz="1600" b="1" dirty="0">
              <a:solidFill>
                <a:schemeClr val="tx1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6829697" y="2762091"/>
            <a:ext cx="1463040" cy="1097280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2. EPS</a:t>
            </a:r>
            <a:endParaRPr lang="en-US" sz="1600" b="1" dirty="0">
              <a:solidFill>
                <a:schemeClr val="tx1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132022" y="4885003"/>
            <a:ext cx="1463040" cy="109728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3.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Communication</a:t>
            </a:r>
            <a:endParaRPr lang="en-US" b="1" dirty="0">
              <a:solidFill>
                <a:schemeClr val="tx1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  <a:p>
            <a:pPr algn="ctr"/>
            <a:r>
              <a:rPr lang="en-US" sz="1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 </a:t>
            </a:r>
            <a:endParaRPr lang="en-US" sz="1400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817322" y="4885003"/>
            <a:ext cx="1463040" cy="109728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. </a:t>
            </a:r>
            <a:r>
              <a:rPr lang="en-US" dirty="0" smtClean="0">
                <a:solidFill>
                  <a:schemeClr val="tx1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4. ADCS</a:t>
            </a:r>
            <a:endParaRPr lang="en-US" dirty="0">
              <a:solidFill>
                <a:schemeClr val="tx1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3034937" y="2762091"/>
            <a:ext cx="1463040" cy="109728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</a:rPr>
              <a:t>5. Payload</a:t>
            </a:r>
            <a:endParaRPr lang="en-US" dirty="0">
              <a:solidFill>
                <a:schemeClr val="tx1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pic>
        <p:nvPicPr>
          <p:cNvPr id="15" name="Picture 14" descr="deploy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85" y="2866168"/>
            <a:ext cx="1561222" cy="15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6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199102"/>
            <a:ext cx="1130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OBC - the micro-controller unit (MCU)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22364" y="2814276"/>
            <a:ext cx="11477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Definition: </a:t>
            </a:r>
            <a:r>
              <a:rPr lang="en-US" sz="3600" dirty="0"/>
              <a:t>A microcontroller is a single chip containing at least a CPU, non-volatile memory, volatile memory, a timer and an I/O control unit. </a:t>
            </a:r>
          </a:p>
        </p:txBody>
      </p:sp>
    </p:spTree>
    <p:extLst>
      <p:ext uri="{BB962C8B-B14F-4D97-AF65-F5344CB8AC3E}">
        <p14:creationId xmlns:p14="http://schemas.microsoft.com/office/powerpoint/2010/main" val="91303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4700" y="153382"/>
            <a:ext cx="648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MCUs are everywhere!!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44514" y="4535832"/>
            <a:ext cx="4758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An Arduino MCU</a:t>
            </a:r>
            <a:endParaRPr lang="he-IL" sz="2000" b="1" dirty="0"/>
          </a:p>
        </p:txBody>
      </p:sp>
      <p:pic>
        <p:nvPicPr>
          <p:cNvPr id="2050" name="Picture 2" descr="תוצאת תמונה עבור ‪micro controller units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11" y="2540635"/>
            <a:ext cx="2118134" cy="21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תוצאת תמונה עבור רחפ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355407"/>
            <a:ext cx="2095551" cy="20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תוצאת תמונה עבור ‪washing machines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35" y="3993116"/>
            <a:ext cx="1885652" cy="18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תוצאת תמונה עבור ‪printers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89" y="1538288"/>
            <a:ext cx="1442821" cy="15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תוצאת תמונה עבור ‪music component‬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99" y="4409693"/>
            <a:ext cx="3314701" cy="14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7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399" y="15338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Advantages of MCU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1737360"/>
            <a:ext cx="8435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 Low power consumption.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 Powerful </a:t>
            </a:r>
            <a:r>
              <a:rPr lang="en-US" sz="3600" dirty="0"/>
              <a:t>and carefully chosen electronics </a:t>
            </a:r>
            <a:r>
              <a:rPr lang="en-US" sz="3600" dirty="0" smtClean="0"/>
              <a:t>systems – resulting in low prices.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 Prior </a:t>
            </a:r>
            <a:r>
              <a:rPr lang="en-US" sz="3600" dirty="0"/>
              <a:t>knowledge is hardly needed for programming.</a:t>
            </a:r>
          </a:p>
        </p:txBody>
      </p:sp>
    </p:spTree>
    <p:extLst>
      <p:ext uri="{BB962C8B-B14F-4D97-AF65-F5344CB8AC3E}">
        <p14:creationId xmlns:p14="http://schemas.microsoft.com/office/powerpoint/2010/main" val="31154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410" y="1039882"/>
            <a:ext cx="114523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dirty="0" smtClean="0"/>
              <a:t>The </a:t>
            </a:r>
            <a:r>
              <a:rPr lang="en-US" sz="2800" i="1" dirty="0" smtClean="0"/>
              <a:t>cubesat</a:t>
            </a:r>
            <a:r>
              <a:rPr lang="en-US" sz="2800" dirty="0" smtClean="0"/>
              <a:t> concept – timeline and statistics</a:t>
            </a:r>
          </a:p>
          <a:p>
            <a:pPr marL="742950" indent="-742950">
              <a:buAutoNum type="arabicPeriod"/>
            </a:pPr>
            <a:endParaRPr lang="en-US" sz="2800" dirty="0" smtClean="0"/>
          </a:p>
          <a:p>
            <a:pPr marL="742950" indent="-742950">
              <a:buAutoNum type="arabicPeriod"/>
            </a:pPr>
            <a:r>
              <a:rPr lang="en-US" sz="2800" dirty="0" smtClean="0"/>
              <a:t>The on board computer (OBC)</a:t>
            </a:r>
          </a:p>
          <a:p>
            <a:pPr marL="1314450" lvl="1" indent="-857250">
              <a:buFont typeface="+mj-lt"/>
              <a:buAutoNum type="romanUcPeriod"/>
            </a:pPr>
            <a:r>
              <a:rPr lang="en-US" sz="2800" dirty="0" smtClean="0"/>
              <a:t>The OBC missions</a:t>
            </a:r>
          </a:p>
          <a:p>
            <a:pPr marL="1314450" lvl="1" indent="-857250">
              <a:buFont typeface="+mj-lt"/>
              <a:buAutoNum type="romanUcPeriod"/>
            </a:pPr>
            <a:r>
              <a:rPr lang="en-US" sz="2800" dirty="0" smtClean="0"/>
              <a:t>The microcontroller unit (MCU)</a:t>
            </a:r>
          </a:p>
          <a:p>
            <a:pPr marL="1314450" lvl="1" indent="-857250">
              <a:buFont typeface="+mj-lt"/>
              <a:buAutoNum type="romanUcPeriod"/>
            </a:pPr>
            <a:r>
              <a:rPr lang="en-US" sz="2800" dirty="0" smtClean="0"/>
              <a:t>The PC104 standard</a:t>
            </a:r>
          </a:p>
          <a:p>
            <a:pPr marL="1314450" lvl="1" indent="-857250">
              <a:buFont typeface="+mj-lt"/>
              <a:buAutoNum type="romanUcPeriod"/>
            </a:pPr>
            <a:endParaRPr lang="en-US" sz="2800" dirty="0" smtClean="0"/>
          </a:p>
          <a:p>
            <a:pPr marL="742950" indent="-742950">
              <a:buAutoNum type="arabicPeriod"/>
            </a:pPr>
            <a:r>
              <a:rPr lang="en-US" sz="2800" dirty="0" smtClean="0"/>
              <a:t>The satellite software</a:t>
            </a:r>
          </a:p>
          <a:p>
            <a:pPr marL="1314450" lvl="1" indent="-857250">
              <a:buFont typeface="+mj-lt"/>
              <a:buAutoNum type="romanUcPeriod"/>
            </a:pPr>
            <a:r>
              <a:rPr lang="en-US" sz="2800" dirty="0" smtClean="0"/>
              <a:t>The satellite state machine</a:t>
            </a:r>
          </a:p>
          <a:p>
            <a:pPr marL="1314450" lvl="1" indent="-857250">
              <a:buFont typeface="+mj-lt"/>
              <a:buAutoNum type="romanUcPeriod"/>
            </a:pPr>
            <a:r>
              <a:rPr lang="en-US" sz="2800" dirty="0" smtClean="0"/>
              <a:t>The operating system </a:t>
            </a:r>
          </a:p>
          <a:p>
            <a:pPr marL="1314450" lvl="1" indent="-857250">
              <a:buFont typeface="+mj-lt"/>
              <a:buAutoNum type="romanUcPeriod"/>
            </a:pPr>
            <a:r>
              <a:rPr lang="en-US" sz="2800" dirty="0" smtClean="0"/>
              <a:t>Software layers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  <a:p>
            <a:pPr lvl="5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0010" y="231873"/>
            <a:ext cx="11795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Outline (Part A)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7509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68" y="2349660"/>
            <a:ext cx="6897063" cy="2476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399" y="15338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MCU structure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275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The MCU timing module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00" y="1318918"/>
            <a:ext cx="716380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8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The MCU interrupt module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51" y="1523790"/>
            <a:ext cx="7823571" cy="36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Interrupt code example – Duchifat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" y="1193124"/>
            <a:ext cx="6477904" cy="5134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99" y="1193124"/>
            <a:ext cx="4667901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28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The MCU I2C communication module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00250" y="2754630"/>
            <a:ext cx="8401050" cy="457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00250" y="3729990"/>
            <a:ext cx="8401050" cy="457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8590" y="2592824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8590" y="3406378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175510" y="1962150"/>
            <a:ext cx="15240" cy="838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193030" y="1916430"/>
            <a:ext cx="15240" cy="838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8214360" y="1916430"/>
            <a:ext cx="15240" cy="838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18410" y="1962150"/>
            <a:ext cx="0" cy="1813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51170" y="1916429"/>
            <a:ext cx="0" cy="1813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63000" y="1916428"/>
            <a:ext cx="0" cy="1813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71650" y="1257300"/>
            <a:ext cx="1234440" cy="620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OBC (master)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61560" y="1249997"/>
            <a:ext cx="1234440" cy="620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EPS (slave)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951470" y="1218466"/>
            <a:ext cx="1234440" cy="620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 (slave)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395701"/>
            <a:ext cx="10058400" cy="16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19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smtClean="0"/>
              <a:t>I2C_write(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length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,char *</a:t>
            </a:r>
            <a:r>
              <a:rPr lang="en-US" dirty="0" err="1"/>
              <a:t>srcadr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smtClean="0"/>
              <a:t>I2C_read(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length,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smtClean="0"/>
              <a:t>, char *</a:t>
            </a:r>
            <a:r>
              <a:rPr lang="en-US" dirty="0" err="1" smtClean="0"/>
              <a:t>dstadr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I2C read/write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10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Back to OBC – Cubesat PC104 standard</a:t>
            </a:r>
            <a:endParaRPr lang="en-US" dirty="0"/>
          </a:p>
        </p:txBody>
      </p:sp>
      <p:pic>
        <p:nvPicPr>
          <p:cNvPr id="6146" name="Picture 2" descr="תוצאת תמונה עבור ‪obc cubesat pc104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45" y="783839"/>
            <a:ext cx="545211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4025445"/>
            <a:ext cx="10058400" cy="2030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5910" y="5772150"/>
            <a:ext cx="963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the Clyde space EPS user manual (used in Duchifat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9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7170" y="2354581"/>
            <a:ext cx="11974830" cy="14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800" dirty="0" smtClean="0"/>
              <a:t>Part 3: The cubesat software components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8586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Cubesat software layers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78098" y="1834827"/>
            <a:ext cx="5999720" cy="3718480"/>
            <a:chOff x="3014181" y="1834827"/>
            <a:chExt cx="6163637" cy="3188346"/>
          </a:xfrm>
        </p:grpSpPr>
        <p:sp>
          <p:nvSpPr>
            <p:cNvPr id="7" name="Rectangle 6"/>
            <p:cNvSpPr/>
            <p:nvPr/>
          </p:nvSpPr>
          <p:spPr>
            <a:xfrm>
              <a:off x="5222504" y="1834827"/>
              <a:ext cx="3955314" cy="731520"/>
            </a:xfrm>
            <a:prstGeom prst="rect">
              <a:avLst/>
            </a:prstGeom>
            <a:gradFill flip="none" rotWithShape="1">
              <a:gsLst>
                <a:gs pos="45000">
                  <a:srgbClr val="F1583F"/>
                </a:gs>
                <a:gs pos="0">
                  <a:schemeClr val="bg1">
                    <a:alpha val="0"/>
                  </a:schemeClr>
                </a:gs>
                <a:gs pos="100000">
                  <a:srgbClr val="EE381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dirty="0" smtClean="0">
                  <a:solidFill>
                    <a:schemeClr val="tx1"/>
                  </a:solidFill>
                </a:rPr>
                <a:t>Satellite main logic and tasks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9172" y="2653769"/>
              <a:ext cx="3448646" cy="7315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rgbClr val="FBBF28"/>
                </a:gs>
                <a:gs pos="100000">
                  <a:srgbClr val="FAB3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dirty="0">
                  <a:solidFill>
                    <a:schemeClr val="tx1"/>
                  </a:solidFill>
                </a:rPr>
                <a:t>Drivers for cubesat components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6390" y="3472711"/>
              <a:ext cx="2881428" cy="731520"/>
            </a:xfrm>
            <a:prstGeom prst="rect">
              <a:avLst/>
            </a:prstGeom>
            <a:gradFill flip="none" rotWithShape="1">
              <a:gsLst>
                <a:gs pos="52000">
                  <a:srgbClr val="9CDD46"/>
                </a:gs>
                <a:gs pos="0">
                  <a:schemeClr val="bg1">
                    <a:alpha val="0"/>
                  </a:schemeClr>
                </a:gs>
                <a:gs pos="100000">
                  <a:srgbClr val="8AD72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dirty="0">
                  <a:solidFill>
                    <a:schemeClr val="tx1"/>
                  </a:solidFill>
                </a:rPr>
                <a:t>Operating system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63608" y="4291653"/>
              <a:ext cx="2314210" cy="731520"/>
            </a:xfrm>
            <a:prstGeom prst="rect">
              <a:avLst/>
            </a:prstGeom>
            <a:gradFill flip="none" rotWithShape="1">
              <a:gsLst>
                <a:gs pos="53000">
                  <a:srgbClr val="2EB1EC"/>
                </a:gs>
                <a:gs pos="0">
                  <a:schemeClr val="bg1">
                    <a:alpha val="0"/>
                  </a:schemeClr>
                </a:gs>
                <a:gs pos="100000">
                  <a:srgbClr val="00A0E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dirty="0" smtClean="0">
                  <a:solidFill>
                    <a:schemeClr val="tx1"/>
                  </a:solidFill>
                </a:rPr>
                <a:t>Low level MCU (HAL)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58"/>
            <p:cNvSpPr/>
            <p:nvPr/>
          </p:nvSpPr>
          <p:spPr>
            <a:xfrm>
              <a:off x="4715836" y="1834827"/>
              <a:ext cx="1013336" cy="731520"/>
            </a:xfrm>
            <a:custGeom>
              <a:avLst/>
              <a:gdLst/>
              <a:ahLst/>
              <a:cxnLst/>
              <a:rect l="l" t="t" r="r" b="b"/>
              <a:pathLst>
                <a:path w="1013336" h="731520">
                  <a:moveTo>
                    <a:pt x="506668" y="0"/>
                  </a:moveTo>
                  <a:lnTo>
                    <a:pt x="1013336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EE3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59"/>
            <p:cNvSpPr/>
            <p:nvPr/>
          </p:nvSpPr>
          <p:spPr>
            <a:xfrm>
              <a:off x="4148618" y="2653769"/>
              <a:ext cx="2147772" cy="731520"/>
            </a:xfrm>
            <a:custGeom>
              <a:avLst/>
              <a:gdLst/>
              <a:ahLst/>
              <a:cxnLst/>
              <a:rect l="l" t="t" r="r" b="b"/>
              <a:pathLst>
                <a:path w="2147772" h="731520">
                  <a:moveTo>
                    <a:pt x="506668" y="0"/>
                  </a:moveTo>
                  <a:lnTo>
                    <a:pt x="1641105" y="0"/>
                  </a:lnTo>
                  <a:lnTo>
                    <a:pt x="2147772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60"/>
            <p:cNvSpPr/>
            <p:nvPr/>
          </p:nvSpPr>
          <p:spPr>
            <a:xfrm>
              <a:off x="3581399" y="3472711"/>
              <a:ext cx="3282210" cy="731520"/>
            </a:xfrm>
            <a:custGeom>
              <a:avLst/>
              <a:gdLst/>
              <a:ahLst/>
              <a:cxnLst/>
              <a:rect l="l" t="t" r="r" b="b"/>
              <a:pathLst>
                <a:path w="3282210" h="731520">
                  <a:moveTo>
                    <a:pt x="506668" y="0"/>
                  </a:moveTo>
                  <a:lnTo>
                    <a:pt x="2775542" y="0"/>
                  </a:lnTo>
                  <a:lnTo>
                    <a:pt x="328221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8AD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61"/>
            <p:cNvSpPr/>
            <p:nvPr/>
          </p:nvSpPr>
          <p:spPr>
            <a:xfrm>
              <a:off x="3014181" y="4291653"/>
              <a:ext cx="4416646" cy="731520"/>
            </a:xfrm>
            <a:custGeom>
              <a:avLst/>
              <a:gdLst/>
              <a:ahLst/>
              <a:cxnLst/>
              <a:rect l="l" t="t" r="r" b="b"/>
              <a:pathLst>
                <a:path w="4416646" h="731520">
                  <a:moveTo>
                    <a:pt x="506668" y="0"/>
                  </a:moveTo>
                  <a:lnTo>
                    <a:pt x="3909978" y="0"/>
                  </a:lnTo>
                  <a:lnTo>
                    <a:pt x="4416646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A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7466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smtClean="0"/>
              <a:t>I2C_write(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length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,char *</a:t>
            </a:r>
            <a:r>
              <a:rPr lang="en-US" dirty="0" err="1"/>
              <a:t>srcadr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smtClean="0"/>
              <a:t>I2C_read(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length,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smtClean="0"/>
              <a:t>, char *</a:t>
            </a:r>
            <a:r>
              <a:rPr lang="en-US" dirty="0" err="1" smtClean="0"/>
              <a:t>dstadr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v</a:t>
            </a:r>
            <a:r>
              <a:rPr lang="en-US" dirty="0" smtClean="0"/>
              <a:t>oid </a:t>
            </a:r>
            <a:r>
              <a:rPr lang="en-US" dirty="0" err="1" smtClean="0"/>
              <a:t>init_timer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Examples for low level MCU functions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5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2354581"/>
            <a:ext cx="10214610" cy="1485899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/>
              <a:t>Part 1: The cubesat concept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2031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8210" y="2489232"/>
            <a:ext cx="10794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 </a:t>
            </a:r>
            <a:r>
              <a:rPr lang="en-US" sz="3200" dirty="0"/>
              <a:t>An operating system (OS) is a collection of software that manages computer hardware resources and provides common services for computer programs. 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5178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1530" y="1508760"/>
            <a:ext cx="10241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Important functions: memory management, processor </a:t>
            </a:r>
            <a:r>
              <a:rPr lang="en-US" sz="2800" dirty="0" smtClean="0"/>
              <a:t>management, security etc.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Advantages for </a:t>
            </a:r>
            <a:r>
              <a:rPr lang="en-US" sz="2800" dirty="0" err="1"/>
              <a:t>cubesats</a:t>
            </a:r>
            <a:r>
              <a:rPr lang="en-US" sz="2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Allows for better modularity between the different cubesat assignments. Each assignment is run as a separate thread.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Better failure tolerance. </a:t>
            </a:r>
          </a:p>
        </p:txBody>
      </p:sp>
    </p:spTree>
    <p:extLst>
      <p:ext uri="{BB962C8B-B14F-4D97-AF65-F5344CB8AC3E}">
        <p14:creationId xmlns:p14="http://schemas.microsoft.com/office/powerpoint/2010/main" val="3441516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4446"/>
            <a:ext cx="10972800" cy="1265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thread is a path of execution through the program.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Definition of SW thread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75" y="2408664"/>
            <a:ext cx="3294613" cy="31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75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92" y="1085532"/>
            <a:ext cx="5456835" cy="551599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OS – code example (Duchifat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92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11151"/>
            <a:ext cx="10972800" cy="1085532"/>
          </a:xfrm>
        </p:spPr>
        <p:txBody>
          <a:bodyPr/>
          <a:lstStyle/>
          <a:p>
            <a:r>
              <a:rPr lang="en-US" dirty="0" smtClean="0"/>
              <a:t>Driver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9" y="1180898"/>
            <a:ext cx="5677692" cy="2819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80898"/>
            <a:ext cx="5868219" cy="4563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5744010"/>
            <a:ext cx="567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ISIS TRXUV user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69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532"/>
          </a:xfrm>
        </p:spPr>
        <p:txBody>
          <a:bodyPr/>
          <a:lstStyle/>
          <a:p>
            <a:r>
              <a:rPr lang="en-US" dirty="0" smtClean="0"/>
              <a:t>Main logic - the cubesat state machine</a:t>
            </a:r>
            <a:endParaRPr lang="en-US" dirty="0"/>
          </a:p>
        </p:txBody>
      </p:sp>
      <p:graphicFrame>
        <p:nvGraphicFramePr>
          <p:cNvPr id="3" name="אובייקט 3">
            <a:extLst>
              <a:ext uri="{FF2B5EF4-FFF2-40B4-BE49-F238E27FC236}">
                <a16:creationId xmlns:a16="http://schemas.microsoft.com/office/drawing/2014/main" id="{8C1E2839-5DAF-4382-A6B8-EE4B1348D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46917"/>
              </p:ext>
            </p:extLst>
          </p:nvPr>
        </p:nvGraphicFramePr>
        <p:xfrm>
          <a:off x="1672267" y="1168155"/>
          <a:ext cx="8608395" cy="530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8826635" imgH="5439246" progId="Visio.Drawing.11">
                  <p:embed/>
                </p:oleObj>
              </mc:Choice>
              <mc:Fallback>
                <p:oleObj r:id="rId3" imgW="8826635" imgH="5439246" progId="Visio.Drawing.11">
                  <p:embed/>
                  <p:pic>
                    <p:nvPicPr>
                      <p:cNvPr id="4" name="אובייקט 3">
                        <a:extLst>
                          <a:ext uri="{FF2B5EF4-FFF2-40B4-BE49-F238E27FC236}">
                            <a16:creationId xmlns:a16="http://schemas.microsoft.com/office/drawing/2014/main" id="{8C1E2839-5DAF-4382-A6B8-EE4B1348D3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267" y="1168155"/>
                        <a:ext cx="8608395" cy="5301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72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1850" y="17528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</a:t>
            </a:r>
            <a:r>
              <a:rPr lang="en-US" sz="4000" dirty="0" smtClean="0"/>
              <a:t>cubesat standard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051560" y="1920240"/>
            <a:ext cx="64579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 The </a:t>
            </a:r>
            <a:r>
              <a:rPr lang="en-US" sz="2400" dirty="0"/>
              <a:t>purpose of the project is to provide a standard for design of picosatellites to reduce cost and development time, increase accessibility to space, and sustain frequent </a:t>
            </a:r>
            <a:r>
              <a:rPr lang="en-US" sz="2400" dirty="0" smtClean="0"/>
              <a:t>launches” </a:t>
            </a:r>
          </a:p>
          <a:p>
            <a:endParaRPr lang="en-US" sz="2400" dirty="0"/>
          </a:p>
          <a:p>
            <a:r>
              <a:rPr lang="en-US" sz="1600" dirty="0" smtClean="0"/>
              <a:t>From the cubesat design </a:t>
            </a:r>
            <a:r>
              <a:rPr lang="en-US" sz="1600" dirty="0"/>
              <a:t>specification document: </a:t>
            </a:r>
            <a:r>
              <a:rPr lang="en-US" sz="1600" dirty="0">
                <a:hlinkClick r:id="rId3"/>
              </a:rPr>
              <a:t>http://www.cubesat.org/resources/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2104326"/>
            <a:ext cx="2670810" cy="27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6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1"/>
          <p:cNvGrpSpPr/>
          <p:nvPr/>
        </p:nvGrpSpPr>
        <p:grpSpPr>
          <a:xfrm>
            <a:off x="482000" y="1621060"/>
            <a:ext cx="11142311" cy="3751413"/>
            <a:chOff x="1312916" y="2029913"/>
            <a:chExt cx="9523629" cy="3751413"/>
          </a:xfrm>
        </p:grpSpPr>
        <p:grpSp>
          <p:nvGrpSpPr>
            <p:cNvPr id="5" name="Group 4"/>
            <p:cNvGrpSpPr/>
            <p:nvPr/>
          </p:nvGrpSpPr>
          <p:grpSpPr>
            <a:xfrm>
              <a:off x="1558800" y="3570081"/>
              <a:ext cx="8515349" cy="664434"/>
              <a:chOff x="569843" y="2747962"/>
              <a:chExt cx="7431157" cy="121443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Pentagon 15"/>
              <p:cNvSpPr/>
              <p:nvPr/>
            </p:nvSpPr>
            <p:spPr>
              <a:xfrm>
                <a:off x="569843" y="2747962"/>
                <a:ext cx="1911625" cy="1214438"/>
              </a:xfrm>
              <a:prstGeom prst="homePlat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H" b="1" dirty="0" smtClean="0">
                    <a:solidFill>
                      <a:schemeClr val="tx1"/>
                    </a:solidFill>
                  </a:rPr>
                  <a:t>1999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2001078" y="2747962"/>
                <a:ext cx="1842052" cy="1214438"/>
              </a:xfrm>
              <a:prstGeom prst="chevron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H" b="1" dirty="0" smtClean="0">
                    <a:solidFill>
                      <a:schemeClr val="tx1"/>
                    </a:solidFill>
                  </a:rPr>
                  <a:t>2003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vron 17"/>
              <p:cNvSpPr/>
              <p:nvPr/>
            </p:nvSpPr>
            <p:spPr>
              <a:xfrm>
                <a:off x="3399182" y="2747962"/>
                <a:ext cx="1842052" cy="1214438"/>
              </a:xfrm>
              <a:prstGeom prst="chevr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H" b="1" dirty="0" smtClean="0">
                    <a:solidFill>
                      <a:schemeClr val="tx1"/>
                    </a:solidFill>
                  </a:rPr>
                  <a:t>2013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4760844" y="2747962"/>
                <a:ext cx="1842052" cy="1214438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H" b="1" dirty="0" smtClean="0">
                    <a:solidFill>
                      <a:schemeClr val="tx1"/>
                    </a:solidFill>
                  </a:rPr>
                  <a:t>2017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>
              <a:xfrm>
                <a:off x="6158948" y="2747962"/>
                <a:ext cx="1842052" cy="1214438"/>
              </a:xfrm>
              <a:prstGeom prst="chevron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H" dirty="0" smtClean="0">
                    <a:solidFill>
                      <a:schemeClr val="tx1"/>
                    </a:solidFill>
                  </a:rPr>
                  <a:t> </a:t>
                </a:r>
                <a:endParaRPr lang="en-PH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312916" y="2029913"/>
              <a:ext cx="3080867" cy="10479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tIns="91440" rIns="182880" bIns="91440" rtlCol="0">
              <a:spAutoFit/>
            </a:bodyPr>
            <a:lstStyle/>
            <a:p>
              <a:pPr marL="400050" algn="ctr" fontAlgn="b">
                <a:lnSpc>
                  <a:spcPct val="110000"/>
                </a:lnSpc>
                <a:tabLst>
                  <a:tab pos="514350" algn="l"/>
                </a:tabLst>
              </a:pPr>
              <a:r>
                <a:rPr lang="en-US" b="1" dirty="0" smtClean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Introduced by </a:t>
              </a:r>
              <a:r>
                <a:rPr lang="en-US" b="1" dirty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groups </a:t>
              </a:r>
              <a:r>
                <a:rPr lang="en-US" b="1" dirty="0" smtClean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in  Caltech </a:t>
              </a:r>
              <a:r>
                <a:rPr lang="en-US" b="1" dirty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and Stanford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3680" y="2045961"/>
              <a:ext cx="2581804" cy="11079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tIns="91440" rIns="182880" bIns="91440" rtlCol="0">
              <a:spAutoFit/>
            </a:bodyPr>
            <a:lstStyle/>
            <a:p>
              <a:pPr algn="ctr" rtl="0"/>
              <a:r>
                <a:rPr lang="en-PH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Turning point in cubesat commercial use</a:t>
              </a:r>
              <a:endParaRPr lang="en-P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81855" y="4726704"/>
              <a:ext cx="2558933" cy="7386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tIns="91440" rIns="182880" bIns="91440" rtlCol="0">
              <a:spAutoFit/>
            </a:bodyPr>
            <a:lstStyle/>
            <a:p>
              <a:pPr algn="ctr" rtl="0"/>
              <a:r>
                <a:rPr lang="en-PH" b="1" dirty="0" smtClean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First cubesat successful </a:t>
              </a:r>
              <a:r>
                <a:rPr lang="en-PH" b="1" dirty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launch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2704" y="4765663"/>
              <a:ext cx="2805651" cy="1015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tIns="91440" rIns="182880" bIns="91440" rtlCol="0">
              <a:spAutoFit/>
            </a:bodyPr>
            <a:lstStyle/>
            <a:p>
              <a:pPr algn="ctr"/>
              <a:r>
                <a:rPr lang="en-PH" b="1" dirty="0" smtClean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Constellations</a:t>
              </a:r>
              <a:r>
                <a:rPr lang="en-PH" b="1" dirty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:</a:t>
              </a:r>
            </a:p>
            <a:p>
              <a:pPr algn="ctr"/>
              <a:r>
                <a:rPr lang="en-PH" b="1" dirty="0" smtClean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QB50 scientific</a:t>
              </a:r>
              <a:r>
                <a:rPr lang="en-PH" b="1" dirty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/>
              </a:r>
              <a:br>
                <a:rPr lang="en-PH" b="1" dirty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</a:br>
              <a:r>
                <a:rPr lang="en-PH" b="1" dirty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flock 2k </a:t>
              </a:r>
              <a:r>
                <a:rPr lang="en-PH" b="1" dirty="0" smtClean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–commercial</a:t>
              </a:r>
              <a:endParaRPr lang="en-PH" b="1" dirty="0"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02832" y="2082989"/>
              <a:ext cx="3233713" cy="10156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tIns="91440" rIns="182880" bIns="91440" rtlCol="0">
              <a:spAutoFit/>
            </a:bodyPr>
            <a:lstStyle/>
            <a:p>
              <a:pPr algn="ctr" rtl="0"/>
              <a:r>
                <a:rPr lang="en-US" b="1" dirty="0" smtClean="0">
                  <a:effectLst>
                    <a:outerShdw blurRad="762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Kozuka Gothic Pro M" pitchFamily="34" charset="-128"/>
                  <a:cs typeface="Arial" pitchFamily="34" charset="0"/>
                </a:rPr>
                <a:t>Exponential growth of cubesat launches, research and development</a:t>
              </a:r>
              <a:endParaRPr lang="en-PH" b="1" dirty="0"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ea typeface="Kozuka Gothic Pro M" pitchFamily="34" charset="-128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405282" y="3196611"/>
              <a:ext cx="0" cy="362974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061322" y="4223084"/>
              <a:ext cx="0" cy="431445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318594" y="4234514"/>
              <a:ext cx="0" cy="431445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251" y="3207107"/>
              <a:ext cx="0" cy="362974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826150" y="3172817"/>
              <a:ext cx="0" cy="36297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881352" y="209570"/>
            <a:ext cx="7630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cubesat concept – </a:t>
            </a:r>
            <a:r>
              <a:rPr lang="en-US" sz="4000" dirty="0" smtClean="0"/>
              <a:t>timeline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854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89021" y="209287"/>
            <a:ext cx="488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Launches per year </a:t>
            </a:r>
            <a:endParaRPr lang="en-US" sz="4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07" y="1557708"/>
            <a:ext cx="6756130" cy="38242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414" y="6032938"/>
            <a:ext cx="7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the cubesat &amp; nanosats database: </a:t>
            </a:r>
            <a:r>
              <a:rPr lang="en-US" dirty="0" smtClean="0">
                <a:hlinkClick r:id="rId4"/>
              </a:rPr>
              <a:t>www.nanosats.eu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4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10395" y="152137"/>
            <a:ext cx="7000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Launches per organizations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0414" y="6032938"/>
            <a:ext cx="7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the cubesat &amp; nanosats database: </a:t>
            </a:r>
            <a:r>
              <a:rPr lang="en-US" dirty="0" smtClean="0">
                <a:hlinkClick r:id="rId2"/>
              </a:rPr>
              <a:t>www.nanosats.eu</a:t>
            </a:r>
            <a:endParaRPr lang="en-US" dirty="0"/>
          </a:p>
        </p:txBody>
      </p:sp>
      <p:pic>
        <p:nvPicPr>
          <p:cNvPr id="3074" name="Picture 2" descr="http://www.nanosats.eu/img/fig/Nanosats_orgs_2017-07-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43" y="1214353"/>
            <a:ext cx="6474919" cy="42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2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2932" y="9018660"/>
            <a:ext cx="565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the cubesat &amp; nanosats database: </a:t>
            </a:r>
            <a:r>
              <a:rPr lang="en-US" dirty="0" smtClean="0">
                <a:hlinkClick r:id="rId3"/>
              </a:rPr>
              <a:t>www.nanosats.eu</a:t>
            </a:r>
            <a:endParaRPr lang="en-US" dirty="0"/>
          </a:p>
        </p:txBody>
      </p:sp>
      <p:pic>
        <p:nvPicPr>
          <p:cNvPr id="1026" name="Picture 2" descr="http://www.nanosats.eu/img/fig/Nanosats_nations_2017-07-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90" y="1538386"/>
            <a:ext cx="6142990" cy="41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414" y="6032938"/>
            <a:ext cx="7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the cubesat &amp; nanosats database: </a:t>
            </a:r>
            <a:r>
              <a:rPr lang="en-US" dirty="0" smtClean="0">
                <a:hlinkClick r:id="rId3"/>
              </a:rPr>
              <a:t>www.nanosats.eu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44785" y="152137"/>
            <a:ext cx="5450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Launches per country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358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01154" y="220717"/>
            <a:ext cx="6253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cubesat </a:t>
            </a:r>
            <a:r>
              <a:rPr lang="en-US" sz="4000" dirty="0" smtClean="0"/>
              <a:t>failure rate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987376" y="5182046"/>
            <a:ext cx="968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Langer &amp; </a:t>
            </a:r>
            <a:r>
              <a:rPr lang="en-US" dirty="0" err="1" smtClean="0"/>
              <a:t>Boumeester</a:t>
            </a:r>
            <a:r>
              <a:rPr lang="en-US" dirty="0" smtClean="0"/>
              <a:t> (2016) “Reliability  of </a:t>
            </a:r>
            <a:r>
              <a:rPr lang="en-US" dirty="0" err="1" smtClean="0"/>
              <a:t>cubesats</a:t>
            </a:r>
            <a:r>
              <a:rPr lang="en-US" dirty="0" smtClean="0"/>
              <a:t>, statistical data, developers’ belief and the way forward”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0" y="1348553"/>
            <a:ext cx="6410990" cy="38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9153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2419</Template>
  <TotalTime>11096</TotalTime>
  <Words>829</Words>
  <Application>Microsoft Office PowerPoint</Application>
  <PresentationFormat>Widescreen</PresentationFormat>
  <Paragraphs>171</Paragraphs>
  <Slides>35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Schoolbook</vt:lpstr>
      <vt:lpstr>Kozuka Gothic Pr6N B</vt:lpstr>
      <vt:lpstr>Kozuka Gothic Pro M</vt:lpstr>
      <vt:lpstr>Times New Roman</vt:lpstr>
      <vt:lpstr>Diseño predeterminado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MCU timing module</vt:lpstr>
      <vt:lpstr>The MCU interrupt module</vt:lpstr>
      <vt:lpstr>Interrupt code example – Duchifat 1</vt:lpstr>
      <vt:lpstr>The MCU I2C communication module</vt:lpstr>
      <vt:lpstr>I2C read/write functions</vt:lpstr>
      <vt:lpstr>Back to OBC – Cubesat PC104 standard</vt:lpstr>
      <vt:lpstr>PowerPoint Presentation</vt:lpstr>
      <vt:lpstr>Cubesat software layers </vt:lpstr>
      <vt:lpstr>Examples for low level MCU functions </vt:lpstr>
      <vt:lpstr>Operating system</vt:lpstr>
      <vt:lpstr>Operating system</vt:lpstr>
      <vt:lpstr>Definition of SW thread</vt:lpstr>
      <vt:lpstr>OS – code example (Duchifat 2)</vt:lpstr>
      <vt:lpstr>Driver example</vt:lpstr>
      <vt:lpstr>Main logic - the cubesat state machine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Ariel-LT</dc:creator>
  <cp:lastModifiedBy>Ariel-LT</cp:lastModifiedBy>
  <cp:revision>107</cp:revision>
  <dcterms:created xsi:type="dcterms:W3CDTF">2017-08-17T06:34:50Z</dcterms:created>
  <dcterms:modified xsi:type="dcterms:W3CDTF">2017-08-28T05:11:10Z</dcterms:modified>
</cp:coreProperties>
</file>